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0" r:id="rId3"/>
    <p:sldId id="271" r:id="rId4"/>
    <p:sldId id="272" r:id="rId5"/>
    <p:sldId id="273" r:id="rId6"/>
    <p:sldId id="275" r:id="rId7"/>
    <p:sldId id="288" r:id="rId8"/>
    <p:sldId id="289" r:id="rId9"/>
    <p:sldId id="278" r:id="rId10"/>
    <p:sldId id="285" r:id="rId12"/>
    <p:sldId id="280" r:id="rId13"/>
    <p:sldId id="279" r:id="rId14"/>
    <p:sldId id="281" r:id="rId15"/>
    <p:sldId id="282" r:id="rId16"/>
    <p:sldId id="283" r:id="rId17"/>
    <p:sldId id="284" r:id="rId18"/>
    <p:sldId id="277"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VnArial" panose="020B7200000000000000"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0000"/>
    <a:srgbClr val="FFFF66"/>
    <a:srgbClr val="003300"/>
    <a:srgbClr val="0000CC"/>
    <a:srgbClr val="00FF00"/>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654"/>
    <p:restoredTop sz="93932"/>
  </p:normalViewPr>
  <p:slideViewPr>
    <p:cSldViewPr showGuides="1">
      <p:cViewPr varScale="1">
        <p:scale>
          <a:sx n="85" d="100"/>
          <a:sy n="85" d="100"/>
        </p:scale>
        <p:origin x="-72" y="-31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7390E4E-F95F-4912-BC92-4B267A9FA454}" type="datetimeFigureOut">
              <a:rPr kumimoji="0" lang="en-US" sz="1200" b="1" i="0" u="none" strike="noStrike" kern="1200" cap="none" spc="0" normalizeH="0" baseline="0" noProof="0">
                <a:ln>
                  <a:noFill/>
                </a:ln>
                <a:solidFill>
                  <a:schemeClr val="tx1"/>
                </a:solidFill>
                <a:effectLst/>
                <a:uLnTx/>
                <a:uFillTx/>
                <a:latin typeface=".VnArial" panose="020B7200000000000000" pitchFamily="34" charset="0"/>
                <a:ea typeface="+mn-ea"/>
                <a:cs typeface="+mn-cs"/>
              </a:rPr>
            </a:fld>
            <a:endParaRPr kumimoji="0" lang="en-US" sz="1200" b="1"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Slide Image Placeholder 1"/>
          <p:cNvSpPr>
            <a:spLocks noGrp="1" noRot="1" noChangeAspect="1" noTextEdit="1"/>
          </p:cNvSpPr>
          <p:nvPr>
            <p:ph type="sldImg"/>
          </p:nvPr>
        </p:nvSpPr>
        <p:spPr>
          <a:ln>
            <a:solidFill>
              <a:srgbClr val="000000">
                <a:alpha val="100000"/>
              </a:srgbClr>
            </a:solidFill>
            <a:miter lim="800000"/>
          </a:ln>
        </p:spPr>
      </p:sp>
      <p:sp>
        <p:nvSpPr>
          <p:cNvPr id="2048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dirty="0"/>
              <a:t>Unit 8. Read </a:t>
            </a:r>
            <a:endParaRPr dirty="0"/>
          </a:p>
        </p:txBody>
      </p:sp>
      <p:sp>
        <p:nvSpPr>
          <p:cNvPr id="204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VnArial" panose="020B7200000000000000"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a:lvl1pPr>
          </a:lstStyle>
          <a:p>
            <a:pPr lvl="0" eaLnBrk="1" hangingPunct="1">
              <a:buNone/>
            </a:pPr>
            <a:fld id="{9A0DB2DC-4C9A-4742-B13C-FB6460FD3503}" type="slidenum">
              <a:rPr lang="en-US" dirty="0">
                <a:latin typeface=".VnArial" panose="020B7200000000000000" pitchFamily="34" charset="0"/>
              </a:rPr>
            </a:fld>
            <a:endParaRPr lang="en-US" dirty="0">
              <a:latin typeface=".VnArial" panose="020B7200000000000000"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rial" panose="020B7200000000000000" pitchFamily="34" charset="0"/>
        </a:defRPr>
      </a:lvl2pPr>
      <a:lvl3pPr algn="ctr" rtl="0" eaLnBrk="0" fontAlgn="base" hangingPunct="0">
        <a:spcBef>
          <a:spcPct val="0"/>
        </a:spcBef>
        <a:spcAft>
          <a:spcPct val="0"/>
        </a:spcAft>
        <a:defRPr sz="4400">
          <a:solidFill>
            <a:schemeClr val="tx2"/>
          </a:solidFill>
          <a:latin typeface=".VnArial" panose="020B7200000000000000" pitchFamily="34" charset="0"/>
        </a:defRPr>
      </a:lvl3pPr>
      <a:lvl4pPr algn="ctr" rtl="0" eaLnBrk="0" fontAlgn="base" hangingPunct="0">
        <a:spcBef>
          <a:spcPct val="0"/>
        </a:spcBef>
        <a:spcAft>
          <a:spcPct val="0"/>
        </a:spcAft>
        <a:defRPr sz="4400">
          <a:solidFill>
            <a:schemeClr val="tx2"/>
          </a:solidFill>
          <a:latin typeface=".VnArial" panose="020B7200000000000000" pitchFamily="34" charset="0"/>
        </a:defRPr>
      </a:lvl4pPr>
      <a:lvl5pPr algn="ctr" rtl="0" eaLnBrk="0" fontAlgn="base" hangingPunct="0">
        <a:spcBef>
          <a:spcPct val="0"/>
        </a:spcBef>
        <a:spcAft>
          <a:spcPct val="0"/>
        </a:spcAft>
        <a:defRPr sz="4400">
          <a:solidFill>
            <a:schemeClr val="tx2"/>
          </a:solidFill>
          <a:latin typeface=".VnArial" panose="020B7200000000000000" pitchFamily="34" charset="0"/>
        </a:defRPr>
      </a:lvl5pPr>
      <a:lvl6pPr marL="457200" algn="ctr" rtl="0" fontAlgn="base">
        <a:spcBef>
          <a:spcPct val="0"/>
        </a:spcBef>
        <a:spcAft>
          <a:spcPct val="0"/>
        </a:spcAft>
        <a:defRPr sz="4400">
          <a:solidFill>
            <a:schemeClr val="tx2"/>
          </a:solidFill>
          <a:latin typeface=".VnArial" panose="020B7200000000000000" pitchFamily="34" charset="0"/>
        </a:defRPr>
      </a:lvl6pPr>
      <a:lvl7pPr marL="914400" algn="ctr" rtl="0" fontAlgn="base">
        <a:spcBef>
          <a:spcPct val="0"/>
        </a:spcBef>
        <a:spcAft>
          <a:spcPct val="0"/>
        </a:spcAft>
        <a:defRPr sz="4400">
          <a:solidFill>
            <a:schemeClr val="tx2"/>
          </a:solidFill>
          <a:latin typeface=".VnArial" panose="020B7200000000000000" pitchFamily="34" charset="0"/>
        </a:defRPr>
      </a:lvl7pPr>
      <a:lvl8pPr marL="1371600" algn="ctr" rtl="0" fontAlgn="base">
        <a:spcBef>
          <a:spcPct val="0"/>
        </a:spcBef>
        <a:spcAft>
          <a:spcPct val="0"/>
        </a:spcAft>
        <a:defRPr sz="4400">
          <a:solidFill>
            <a:schemeClr val="tx2"/>
          </a:solidFill>
          <a:latin typeface=".VnArial" panose="020B7200000000000000" pitchFamily="34" charset="0"/>
        </a:defRPr>
      </a:lvl8pPr>
      <a:lvl9pPr marL="1828800" algn="ctr" rtl="0" fontAlgn="base">
        <a:spcBef>
          <a:spcPct val="0"/>
        </a:spcBef>
        <a:spcAft>
          <a:spcPct val="0"/>
        </a:spcAft>
        <a:defRPr sz="4400">
          <a:solidFill>
            <a:schemeClr val="tx2"/>
          </a:solidFill>
          <a:latin typeface=".VnArial" panose="020B7200000000000000"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image" Target="../media/image12.wmf"/><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image" Target="../media/image9.png"/><Relationship Id="rId3" Type="http://schemas.microsoft.com/office/2007/relationships/media" Target="file:///C:\My%20Documents\Youth\Millionaire\thinking.wav" TargetMode="External"/><Relationship Id="rId2" Type="http://schemas.openxmlformats.org/officeDocument/2006/relationships/audio" Target="file:///C:\My%20Documents\Youth\Millionaire\thinking.wav" TargetMode="External"/><Relationship Id="rId11" Type="http://schemas.openxmlformats.org/officeDocument/2006/relationships/slideLayout" Target="../slideLayouts/slideLayout7.xml"/><Relationship Id="rId10" Type="http://schemas.openxmlformats.org/officeDocument/2006/relationships/audio" Target="../media/audio4.wav"/><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image" Target="../media/image12.wmf"/><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image" Target="../media/image9.png"/><Relationship Id="rId3" Type="http://schemas.microsoft.com/office/2007/relationships/media" Target="file:///C:\My%20Documents\Youth\Millionaire\thinking.wav" TargetMode="External"/><Relationship Id="rId2" Type="http://schemas.openxmlformats.org/officeDocument/2006/relationships/audio" Target="file:///C:\My%20Documents\Youth\Millionaire\thinking.wav" TargetMode="External"/><Relationship Id="rId11" Type="http://schemas.openxmlformats.org/officeDocument/2006/relationships/slideLayout" Target="../slideLayouts/slideLayout7.xml"/><Relationship Id="rId10" Type="http://schemas.openxmlformats.org/officeDocument/2006/relationships/audio" Target="../media/audio4.wav"/><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image" Target="../media/image12.wmf"/><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image" Target="../media/image9.png"/><Relationship Id="rId3" Type="http://schemas.microsoft.com/office/2007/relationships/media" Target="file:///C:\My%20Documents\Youth\Millionaire\thinking.wav" TargetMode="External"/><Relationship Id="rId2" Type="http://schemas.openxmlformats.org/officeDocument/2006/relationships/audio" Target="file:///C:\My%20Documents\Youth\Millionaire\thinking.wav" TargetMode="External"/><Relationship Id="rId11" Type="http://schemas.openxmlformats.org/officeDocument/2006/relationships/slideLayout" Target="../slideLayouts/slideLayout7.xml"/><Relationship Id="rId10" Type="http://schemas.openxmlformats.org/officeDocument/2006/relationships/audio" Target="../media/audio4.wav"/><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image" Target="../media/image12.wmf"/><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image" Target="../media/image9.png"/><Relationship Id="rId3" Type="http://schemas.microsoft.com/office/2007/relationships/media" Target="file:///C:\My%20Documents\Youth\Millionaire\thinking.wav" TargetMode="External"/><Relationship Id="rId2" Type="http://schemas.openxmlformats.org/officeDocument/2006/relationships/audio" Target="file:///C:\My%20Documents\Youth\Millionaire\thinking.wav" TargetMode="External"/><Relationship Id="rId11" Type="http://schemas.openxmlformats.org/officeDocument/2006/relationships/slideLayout" Target="../slideLayouts/slideLayout7.xml"/><Relationship Id="rId10" Type="http://schemas.openxmlformats.org/officeDocument/2006/relationships/audio" Target="../media/audio4.wav"/><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image" Target="../media/image12.wmf"/><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image" Target="../media/image9.png"/><Relationship Id="rId3" Type="http://schemas.microsoft.com/office/2007/relationships/media" Target="file:///C:\My%20Documents\Youth\Millionaire\thinking.wav" TargetMode="External"/><Relationship Id="rId2" Type="http://schemas.openxmlformats.org/officeDocument/2006/relationships/audio" Target="file:///C:\My%20Documents\Youth\Millionaire\thinking.wav" TargetMode="External"/><Relationship Id="rId11" Type="http://schemas.openxmlformats.org/officeDocument/2006/relationships/slideLayout" Target="../slideLayouts/slideLayout7.xml"/><Relationship Id="rId10" Type="http://schemas.openxmlformats.org/officeDocument/2006/relationships/audio" Target="../media/audio4.wav"/><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image" Target="../media/image12.wmf"/><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image" Target="../media/image9.png"/><Relationship Id="rId3" Type="http://schemas.microsoft.com/office/2007/relationships/media" Target="file:///C:\My%20Documents\Youth\Millionaire\thinking.wav" TargetMode="External"/><Relationship Id="rId2" Type="http://schemas.openxmlformats.org/officeDocument/2006/relationships/audio" Target="file:///C:\My%20Documents\Youth\Millionaire\thinking.wav" TargetMode="External"/><Relationship Id="rId10" Type="http://schemas.openxmlformats.org/officeDocument/2006/relationships/slideLayout" Target="../slideLayouts/slideLayout7.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microsoft.com/office/2007/relationships/media" Target="file:///D:\TEACHER%20NAM\THCS%202007%202008\GIAO%20AN%208\Unit%207%20Read\E8Unit%207READ.mp3" TargetMode="External"/><Relationship Id="rId1" Type="http://schemas.openxmlformats.org/officeDocument/2006/relationships/audio" Target="file:///D:\TEACHER%20NAM\THCS%202007%202008\GIAO%20AN%208\Unit%207%20Read\E8Unit%207READ.mp3"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TextBox 6"/>
          <p:cNvSpPr txBox="1"/>
          <p:nvPr/>
        </p:nvSpPr>
        <p:spPr>
          <a:xfrm>
            <a:off x="2781300" y="2278063"/>
            <a:ext cx="3657600" cy="769937"/>
          </a:xfrm>
          <a:prstGeom prst="rect">
            <a:avLst/>
          </a:prstGeom>
          <a:noFill/>
          <a:ln w="9525">
            <a:noFill/>
          </a:ln>
        </p:spPr>
        <p:txBody>
          <a:bodyPr>
            <a:spAutoFit/>
          </a:bodyPr>
          <a:p>
            <a:r>
              <a:rPr sz="4400" dirty="0">
                <a:solidFill>
                  <a:schemeClr val="bg1"/>
                </a:solidFill>
                <a:latin typeface=".VnArial" panose="020B7200000000000000" pitchFamily="34" charset="0"/>
              </a:rPr>
              <a:t>Unit 7: Read </a:t>
            </a:r>
            <a:endParaRPr sz="4400" dirty="0">
              <a:solidFill>
                <a:schemeClr val="bg1"/>
              </a:solidFill>
              <a:latin typeface=".VnArial" panose="020B7200000000000000"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p:cNvPicPr>
            <a:picLocks noChangeAspect="1"/>
          </p:cNvPicPr>
          <p:nvPr/>
        </p:nvPicPr>
        <p:blipFill>
          <a:blip r:embed="rId1">
            <a:clrChange>
              <a:clrFrom>
                <a:srgbClr val="10082F"/>
              </a:clrFrom>
              <a:clrTo>
                <a:srgbClr val="10082F">
                  <a:alpha val="0"/>
                </a:srgbClr>
              </a:clrTo>
            </a:clrChange>
          </a:blip>
          <a:stretch>
            <a:fillRect/>
          </a:stretch>
        </p:blipFill>
        <p:spPr>
          <a:xfrm>
            <a:off x="0" y="1600200"/>
            <a:ext cx="9144000" cy="1222375"/>
          </a:xfrm>
          <a:prstGeom prst="rect">
            <a:avLst/>
          </a:prstGeom>
          <a:noFill/>
          <a:ln w="38100">
            <a:noFill/>
          </a:ln>
        </p:spPr>
      </p:pic>
      <p:sp>
        <p:nvSpPr>
          <p:cNvPr id="4099" name="Rectangle 3"/>
          <p:cNvSpPr/>
          <p:nvPr/>
        </p:nvSpPr>
        <p:spPr>
          <a:xfrm>
            <a:off x="512763" y="1752600"/>
            <a:ext cx="8001000" cy="838200"/>
          </a:xfrm>
          <a:prstGeom prst="rect">
            <a:avLst/>
          </a:prstGeom>
          <a:noFill/>
          <a:ln w="9525">
            <a:noFill/>
          </a:ln>
        </p:spPr>
        <p:txBody>
          <a:bodyPr wrap="none" anchor="ctr" anchorCtr="0"/>
          <a:p>
            <a:pPr algn="ctr"/>
            <a:r>
              <a:rPr sz="2400" dirty="0">
                <a:solidFill>
                  <a:srgbClr val="FFCC00"/>
                </a:solidFill>
                <a:latin typeface=".VnTime" panose="020B7200000000000000" pitchFamily="34" charset="0"/>
              </a:rPr>
              <a:t>A new……..is opening in Nam’s neighborhood today</a:t>
            </a:r>
            <a:endParaRPr sz="2400" dirty="0">
              <a:solidFill>
                <a:srgbClr val="FFCC00"/>
              </a:solidFill>
              <a:latin typeface=".VnTime" panose="020B7200000000000000" pitchFamily="34" charset="0"/>
            </a:endParaRPr>
          </a:p>
        </p:txBody>
      </p:sp>
      <p:pic>
        <p:nvPicPr>
          <p:cNvPr id="4108" name="thinking.wav">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124200" y="1600200"/>
            <a:ext cx="914400" cy="914400"/>
          </a:xfrm>
          <a:prstGeom prst="rect">
            <a:avLst/>
          </a:prstGeom>
          <a:noFill/>
          <a:ln w="9525">
            <a:noFill/>
          </a:ln>
        </p:spPr>
      </p:pic>
      <p:pic>
        <p:nvPicPr>
          <p:cNvPr id="11269" name="Picture 13" descr="biglogo">
            <a:hlinkClick r:id="" action="ppaction://noaction">
              <a:snd r:embed="rId5" name="millionaire3.wav"/>
            </a:hlinkClick>
          </p:cNvPr>
          <p:cNvPicPr>
            <a:picLocks noChangeAspect="1"/>
          </p:cNvPicPr>
          <p:nvPr/>
        </p:nvPicPr>
        <p:blipFill>
          <a:blip r:embed="rId6"/>
          <a:stretch>
            <a:fillRect/>
          </a:stretch>
        </p:blipFill>
        <p:spPr>
          <a:xfrm>
            <a:off x="50800" y="101600"/>
            <a:ext cx="1295400" cy="1289050"/>
          </a:xfrm>
          <a:prstGeom prst="rect">
            <a:avLst/>
          </a:prstGeom>
          <a:noFill/>
          <a:ln w="9525">
            <a:noFill/>
          </a:ln>
        </p:spPr>
      </p:pic>
      <p:sp>
        <p:nvSpPr>
          <p:cNvPr id="11270" name="WordArt 31"/>
          <p:cNvSpPr>
            <a:spLocks noTextEdit="1"/>
          </p:cNvSpPr>
          <p:nvPr/>
        </p:nvSpPr>
        <p:spPr>
          <a:xfrm>
            <a:off x="3886200" y="304800"/>
            <a:ext cx="4514850" cy="349250"/>
          </a:xfrm>
          <a:prstGeom prst="rect">
            <a:avLst/>
          </a:prstGeom>
        </p:spPr>
        <p:txBody>
          <a:bodyPr wrap="none" fromWordArt="1">
            <a:prstTxWarp prst="textPlain">
              <a:avLst>
                <a:gd name="adj" fmla="val 50000"/>
              </a:avLst>
            </a:prstTxWarp>
            <a:normAutofit/>
          </a:bodyPr>
          <a:p>
            <a:pPr algn="l" eaLnBrk="0" hangingPunct="0"/>
            <a:r>
              <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rPr>
              <a:t>Who's a milionaire?</a:t>
            </a:r>
            <a:endPar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endParaRPr>
          </a:p>
        </p:txBody>
      </p:sp>
      <p:pic>
        <p:nvPicPr>
          <p:cNvPr id="11271" name="Picture 5"/>
          <p:cNvPicPr>
            <a:picLocks noChangeAspect="1"/>
          </p:cNvPicPr>
          <p:nvPr/>
        </p:nvPicPr>
        <p:blipFill>
          <a:blip r:embed="rId7"/>
          <a:stretch>
            <a:fillRect/>
          </a:stretch>
        </p:blipFill>
        <p:spPr>
          <a:xfrm>
            <a:off x="241300" y="5410200"/>
            <a:ext cx="4343400" cy="646113"/>
          </a:xfrm>
          <a:prstGeom prst="rect">
            <a:avLst/>
          </a:prstGeom>
          <a:noFill/>
          <a:ln w="38100">
            <a:noFill/>
          </a:ln>
        </p:spPr>
      </p:pic>
      <p:cxnSp>
        <p:nvCxnSpPr>
          <p:cNvPr id="11272" name="Straight Connector 20"/>
          <p:cNvCxnSpPr/>
          <p:nvPr/>
        </p:nvCxnSpPr>
        <p:spPr>
          <a:xfrm>
            <a:off x="1295400" y="733425"/>
            <a:ext cx="7162800" cy="28575"/>
          </a:xfrm>
          <a:prstGeom prst="line">
            <a:avLst/>
          </a:prstGeom>
          <a:ln w="38100" cap="flat" cmpd="sng">
            <a:solidFill>
              <a:schemeClr val="bg1"/>
            </a:solidFill>
            <a:prstDash val="solid"/>
            <a:headEnd type="none" w="med" len="med"/>
            <a:tailEnd type="none" w="med" len="med"/>
          </a:ln>
        </p:spPr>
      </p:cxnSp>
      <p:pic>
        <p:nvPicPr>
          <p:cNvPr id="11273" name="Picture 5"/>
          <p:cNvPicPr>
            <a:picLocks noChangeAspect="1"/>
          </p:cNvPicPr>
          <p:nvPr/>
        </p:nvPicPr>
        <p:blipFill>
          <a:blip r:embed="rId7"/>
          <a:stretch>
            <a:fillRect/>
          </a:stretch>
        </p:blipFill>
        <p:spPr>
          <a:xfrm>
            <a:off x="241300" y="4724400"/>
            <a:ext cx="4343400" cy="646113"/>
          </a:xfrm>
          <a:prstGeom prst="rect">
            <a:avLst/>
          </a:prstGeom>
          <a:noFill/>
          <a:ln w="38100">
            <a:noFill/>
          </a:ln>
        </p:spPr>
      </p:pic>
      <p:pic>
        <p:nvPicPr>
          <p:cNvPr id="11274" name="Picture 5"/>
          <p:cNvPicPr>
            <a:picLocks noChangeAspect="1"/>
          </p:cNvPicPr>
          <p:nvPr/>
        </p:nvPicPr>
        <p:blipFill>
          <a:blip r:embed="rId7"/>
          <a:stretch>
            <a:fillRect/>
          </a:stretch>
        </p:blipFill>
        <p:spPr>
          <a:xfrm>
            <a:off x="4648200" y="5410200"/>
            <a:ext cx="4343400" cy="646113"/>
          </a:xfrm>
          <a:prstGeom prst="rect">
            <a:avLst/>
          </a:prstGeom>
          <a:noFill/>
          <a:ln w="38100">
            <a:noFill/>
          </a:ln>
        </p:spPr>
      </p:pic>
      <p:pic>
        <p:nvPicPr>
          <p:cNvPr id="11275" name="Picture 5"/>
          <p:cNvPicPr>
            <a:picLocks noChangeAspect="1"/>
          </p:cNvPicPr>
          <p:nvPr/>
        </p:nvPicPr>
        <p:blipFill>
          <a:blip r:embed="rId7"/>
          <a:stretch>
            <a:fillRect/>
          </a:stretch>
        </p:blipFill>
        <p:spPr>
          <a:xfrm>
            <a:off x="4648200" y="4724400"/>
            <a:ext cx="4343400" cy="646113"/>
          </a:xfrm>
          <a:prstGeom prst="rect">
            <a:avLst/>
          </a:prstGeom>
          <a:noFill/>
          <a:ln w="38100">
            <a:noFill/>
          </a:ln>
        </p:spPr>
      </p:pic>
      <p:sp>
        <p:nvSpPr>
          <p:cNvPr id="4111" name="AutoShape 15"/>
          <p:cNvSpPr/>
          <p:nvPr/>
        </p:nvSpPr>
        <p:spPr>
          <a:xfrm>
            <a:off x="4930775" y="4724400"/>
            <a:ext cx="4038600" cy="609600"/>
          </a:xfrm>
          <a:prstGeom prst="hexagon">
            <a:avLst>
              <a:gd name="adj" fmla="val 61619"/>
              <a:gd name="vf" fmla="val 115470"/>
            </a:avLst>
          </a:prstGeom>
          <a:solidFill>
            <a:srgbClr val="00FF00"/>
          </a:solidFill>
          <a:ln w="38100" cap="flat" cmpd="dbl">
            <a:solidFill>
              <a:srgbClr val="00FF00"/>
            </a:solidFill>
            <a:prstDash val="solid"/>
            <a:miter/>
            <a:headEnd type="none" w="med" len="med"/>
            <a:tailEnd type="none" w="med" len="med"/>
          </a:ln>
        </p:spPr>
        <p:txBody>
          <a:bodyPr wrap="none" anchor="ctr" anchorCtr="0"/>
          <a:p>
            <a:r>
              <a:rPr sz="2400" dirty="0">
                <a:solidFill>
                  <a:srgbClr val="FF0066"/>
                </a:solidFill>
                <a:latin typeface=".VnArial" panose="020B7200000000000000" pitchFamily="34" charset="0"/>
              </a:rPr>
              <a:t>A. shopping mall  </a:t>
            </a:r>
            <a:endParaRPr sz="2400" dirty="0">
              <a:solidFill>
                <a:srgbClr val="FF0066"/>
              </a:solidFill>
              <a:latin typeface=".VnArial" panose="020B7200000000000000" pitchFamily="34" charset="0"/>
            </a:endParaRPr>
          </a:p>
        </p:txBody>
      </p:sp>
      <p:sp>
        <p:nvSpPr>
          <p:cNvPr id="27" name="TextBox 26"/>
          <p:cNvSpPr txBox="1"/>
          <p:nvPr/>
        </p:nvSpPr>
        <p:spPr>
          <a:xfrm>
            <a:off x="5260975" y="4818063"/>
            <a:ext cx="2743200" cy="461962"/>
          </a:xfrm>
          <a:prstGeom prst="rect">
            <a:avLst/>
          </a:prstGeom>
          <a:noFill/>
          <a:ln w="9525">
            <a:noFill/>
          </a:ln>
        </p:spPr>
        <p:txBody>
          <a:bodyPr>
            <a:spAutoFit/>
          </a:bodyPr>
          <a:p>
            <a:r>
              <a:rPr sz="2400" dirty="0">
                <a:solidFill>
                  <a:schemeClr val="bg1"/>
                </a:solidFill>
                <a:latin typeface=".VnArial" panose="020B7200000000000000" pitchFamily="34" charset="0"/>
              </a:rPr>
              <a:t>B. shopping mall </a:t>
            </a:r>
            <a:endParaRPr sz="2400" dirty="0">
              <a:solidFill>
                <a:schemeClr val="bg1"/>
              </a:solidFill>
              <a:latin typeface=".VnArial" panose="020B7200000000000000" pitchFamily="34" charset="0"/>
            </a:endParaRPr>
          </a:p>
        </p:txBody>
      </p:sp>
      <p:sp>
        <p:nvSpPr>
          <p:cNvPr id="28" name="TextBox 27"/>
          <p:cNvSpPr txBox="1"/>
          <p:nvPr/>
        </p:nvSpPr>
        <p:spPr>
          <a:xfrm>
            <a:off x="5275263" y="5486400"/>
            <a:ext cx="1981200" cy="461963"/>
          </a:xfrm>
          <a:prstGeom prst="rect">
            <a:avLst/>
          </a:prstGeom>
          <a:noFill/>
          <a:ln w="9525">
            <a:noFill/>
          </a:ln>
        </p:spPr>
        <p:txBody>
          <a:bodyPr>
            <a:spAutoFit/>
          </a:bodyPr>
          <a:p>
            <a:r>
              <a:rPr sz="2400" dirty="0">
                <a:solidFill>
                  <a:schemeClr val="bg1"/>
                </a:solidFill>
                <a:latin typeface=".VnArial" panose="020B7200000000000000" pitchFamily="34" charset="0"/>
              </a:rPr>
              <a:t>D. market</a:t>
            </a:r>
            <a:r>
              <a:rPr dirty="0">
                <a:latin typeface=".VnArial" panose="020B7200000000000000" pitchFamily="34" charset="0"/>
              </a:rPr>
              <a:t> </a:t>
            </a:r>
            <a:endParaRPr dirty="0">
              <a:latin typeface=".VnArial" panose="020B7200000000000000" pitchFamily="34" charset="0"/>
            </a:endParaRPr>
          </a:p>
        </p:txBody>
      </p:sp>
      <p:sp>
        <p:nvSpPr>
          <p:cNvPr id="29" name="TextBox 28"/>
          <p:cNvSpPr txBox="1"/>
          <p:nvPr/>
        </p:nvSpPr>
        <p:spPr>
          <a:xfrm>
            <a:off x="758825" y="54864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C. restaurant</a:t>
            </a:r>
            <a:r>
              <a:rPr dirty="0">
                <a:latin typeface=".VnArial" panose="020B7200000000000000" pitchFamily="34" charset="0"/>
              </a:rPr>
              <a:t>  </a:t>
            </a:r>
            <a:endParaRPr dirty="0">
              <a:latin typeface=".VnArial" panose="020B7200000000000000" pitchFamily="34" charset="0"/>
            </a:endParaRPr>
          </a:p>
        </p:txBody>
      </p:sp>
      <p:grpSp>
        <p:nvGrpSpPr>
          <p:cNvPr id="2" name="Group 60"/>
          <p:cNvGrpSpPr/>
          <p:nvPr/>
        </p:nvGrpSpPr>
        <p:grpSpPr>
          <a:xfrm>
            <a:off x="2971800" y="3886200"/>
            <a:ext cx="1295400" cy="685800"/>
            <a:chOff x="2971800" y="3886200"/>
            <a:chExt cx="1295400" cy="685800"/>
          </a:xfrm>
        </p:grpSpPr>
        <p:sp>
          <p:nvSpPr>
            <p:cNvPr id="11286" name="AutoShape 27"/>
            <p:cNvSpPr/>
            <p:nvPr/>
          </p:nvSpPr>
          <p:spPr>
            <a:xfrm rot="5400000">
              <a:off x="3810000" y="4114800"/>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1287" name="AutoShape 22"/>
            <p:cNvSpPr/>
            <p:nvPr/>
          </p:nvSpPr>
          <p:spPr>
            <a:xfrm rot="5400000">
              <a:off x="3200400" y="4125684"/>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1288" name="Oval 26"/>
            <p:cNvSpPr/>
            <p:nvPr/>
          </p:nvSpPr>
          <p:spPr>
            <a:xfrm>
              <a:off x="35814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1289" name="Oval 25"/>
            <p:cNvSpPr/>
            <p:nvPr/>
          </p:nvSpPr>
          <p:spPr>
            <a:xfrm>
              <a:off x="32766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1290" name="Oval 23"/>
            <p:cNvSpPr/>
            <p:nvPr/>
          </p:nvSpPr>
          <p:spPr>
            <a:xfrm>
              <a:off x="38862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pPr algn="ctr"/>
              <a:endParaRPr dirty="0">
                <a:solidFill>
                  <a:schemeClr val="bg1"/>
                </a:solidFill>
                <a:latin typeface="Garamond" panose="02020404030301010803" pitchFamily="18" charset="0"/>
              </a:endParaRPr>
            </a:p>
          </p:txBody>
        </p:sp>
        <p:sp>
          <p:nvSpPr>
            <p:cNvPr id="11291" name="AutoShape 24"/>
            <p:cNvSpPr/>
            <p:nvPr/>
          </p:nvSpPr>
          <p:spPr>
            <a:xfrm rot="5400000">
              <a:off x="3505200" y="4125686"/>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1292" name="Oval 18"/>
            <p:cNvSpPr/>
            <p:nvPr/>
          </p:nvSpPr>
          <p:spPr>
            <a:xfrm>
              <a:off x="29718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grpSp>
      <p:sp>
        <p:nvSpPr>
          <p:cNvPr id="11281" name="Oval 19"/>
          <p:cNvSpPr/>
          <p:nvPr/>
        </p:nvSpPr>
        <p:spPr>
          <a:xfrm>
            <a:off x="16002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pic>
        <p:nvPicPr>
          <p:cNvPr id="11282" name="Picture 21"/>
          <p:cNvPicPr>
            <a:picLocks noChangeAspect="1"/>
          </p:cNvPicPr>
          <p:nvPr/>
        </p:nvPicPr>
        <p:blipFill>
          <a:blip r:embed="rId8"/>
          <a:stretch>
            <a:fillRect/>
          </a:stretch>
        </p:blipFill>
        <p:spPr>
          <a:xfrm flipV="1">
            <a:off x="1981200" y="3916363"/>
            <a:ext cx="514350" cy="606425"/>
          </a:xfrm>
          <a:prstGeom prst="rect">
            <a:avLst/>
          </a:prstGeom>
          <a:noFill/>
          <a:ln w="9525">
            <a:noFill/>
          </a:ln>
        </p:spPr>
      </p:pic>
      <p:sp>
        <p:nvSpPr>
          <p:cNvPr id="11283" name="Oval 17"/>
          <p:cNvSpPr/>
          <p:nvPr/>
        </p:nvSpPr>
        <p:spPr>
          <a:xfrm>
            <a:off x="2286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solidFill>
                <a:schemeClr val="bg1"/>
              </a:solidFill>
              <a:latin typeface="Times New Roman" panose="02020603050405020304" pitchFamily="18" charset="0"/>
            </a:endParaRPr>
          </a:p>
        </p:txBody>
      </p:sp>
      <p:sp>
        <p:nvSpPr>
          <p:cNvPr id="56" name="TextBox 55"/>
          <p:cNvSpPr txBox="1"/>
          <p:nvPr/>
        </p:nvSpPr>
        <p:spPr>
          <a:xfrm>
            <a:off x="769938" y="48006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A. shop</a:t>
            </a:r>
            <a:r>
              <a:rPr dirty="0">
                <a:latin typeface=".VnArial" panose="020B7200000000000000" pitchFamily="34" charset="0"/>
              </a:rPr>
              <a:t>  </a:t>
            </a:r>
            <a:endParaRPr dirty="0">
              <a:latin typeface=".VnArial" panose="020B7200000000000000" pitchFamily="34" charset="0"/>
            </a:endParaRPr>
          </a:p>
        </p:txBody>
      </p:sp>
      <p:sp>
        <p:nvSpPr>
          <p:cNvPr id="60" name="Oval 59"/>
          <p:cNvSpPr/>
          <p:nvPr/>
        </p:nvSpPr>
        <p:spPr>
          <a:xfrm>
            <a:off x="250825" y="3886200"/>
            <a:ext cx="1262063" cy="685800"/>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algn="ctr"/>
            <a:r>
              <a:rPr dirty="0">
                <a:solidFill>
                  <a:srgbClr val="FF0000"/>
                </a:solidFill>
                <a:latin typeface=".VnArial" panose="020B7200000000000000" pitchFamily="34" charset="0"/>
              </a:rPr>
              <a:t>50:50</a:t>
            </a:r>
            <a:endParaRPr dirty="0">
              <a:solidFill>
                <a:srgbClr val="FF0000"/>
              </a:solidFill>
              <a:latin typeface=".VnArial" panose="020B7200000000000000" pitchFamily="34" charset="0"/>
            </a:endParaRPr>
          </a:p>
        </p:txBody>
      </p:sp>
    </p:spTree>
  </p:cSld>
  <p:clrMapOvr>
    <a:masterClrMapping/>
  </p:clrMapOvr>
  <p:transition spd="slow">
    <p:wipe dir="d"/>
    <p:sndAc>
      <p:stSnd>
        <p:snd r:embed="rId9" name="millionair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subTnLst>
                                    <p:audio>
                                      <p:cMediaNode>
                                        <p:cTn display="0" masterRel="sameClick">
                                          <p:stCondLst>
                                            <p:cond evt="begin" delay="0">
                                              <p:tn val="30"/>
                                            </p:cond>
                                          </p:stCondLst>
                                          <p:endCondLst>
                                            <p:cond evt="onStopAudio" delay="0">
                                              <p:tgtEl>
                                                <p:sldTgt/>
                                              </p:tgtEl>
                                            </p:cond>
                                          </p:endCondLst>
                                        </p:cTn>
                                        <p:tgtEl>
                                          <p:sndTgt r:embed="rId10" name="applause.wav"/>
                                        </p:tgtEl>
                                      </p:cMediaNode>
                                    </p:audio>
                                  </p:subTnLst>
                                </p:cTn>
                              </p:par>
                              <p:par>
                                <p:cTn id="33" presetID="3" presetClass="exit" presetSubtype="10" fill="hold" grpId="1" nodeType="withEffect">
                                  <p:stCondLst>
                                    <p:cond delay="0"/>
                                  </p:stCondLst>
                                  <p:childTnLst>
                                    <p:animEffect transition="out" filter="blinds(horizontal)">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indefinite" fill="hold" display="0">
                  <p:stCondLst>
                    <p:cond delay="indefinite"/>
                  </p:stCondLst>
                  <p:endCondLst>
                    <p:cond evt="onPrev" delay="0">
                      <p:tgtEl>
                        <p:sldTgt/>
                      </p:tgtEl>
                    </p:cond>
                    <p:cond evt="onStopAudio" delay="0">
                      <p:tgtEl>
                        <p:sldTgt/>
                      </p:tgtEl>
                    </p:cond>
                  </p:endCondLst>
                </p:cTn>
                <p:tgtEl>
                  <p:spTgt spid="4108"/>
                </p:tgtEl>
              </p:cMediaNode>
            </p:audio>
            <p:seq concurrent="1" nextAc="seek">
              <p:cTn id="37" restart="whenNotActive" fill="hold" evtFilter="cancelBubble" nodeType="interactiveSeq">
                <p:stCondLst>
                  <p:cond evt="onClick" delay="0">
                    <p:tgtEl>
                      <p:spTgt spid="60"/>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4099" grpId="0"/>
      <p:bldP spid="4111" grpId="0" animBg="1"/>
      <p:bldP spid="27" grpId="0"/>
      <p:bldP spid="27" grpId="1"/>
      <p:bldP spid="28" grpId="0"/>
      <p:bldP spid="28" grpId="1"/>
      <p:bldP spid="29" grpId="0"/>
      <p:bldP spid="29" grpId="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p:cNvPicPr>
            <a:picLocks noChangeAspect="1"/>
          </p:cNvPicPr>
          <p:nvPr/>
        </p:nvPicPr>
        <p:blipFill>
          <a:blip r:embed="rId1">
            <a:clrChange>
              <a:clrFrom>
                <a:srgbClr val="10082F"/>
              </a:clrFrom>
              <a:clrTo>
                <a:srgbClr val="10082F">
                  <a:alpha val="0"/>
                </a:srgbClr>
              </a:clrTo>
            </a:clrChange>
          </a:blip>
          <a:stretch>
            <a:fillRect/>
          </a:stretch>
        </p:blipFill>
        <p:spPr>
          <a:xfrm>
            <a:off x="0" y="1600200"/>
            <a:ext cx="9144000" cy="1222375"/>
          </a:xfrm>
          <a:prstGeom prst="rect">
            <a:avLst/>
          </a:prstGeom>
          <a:noFill/>
          <a:ln w="38100">
            <a:noFill/>
          </a:ln>
        </p:spPr>
      </p:pic>
      <p:sp>
        <p:nvSpPr>
          <p:cNvPr id="4099" name="Rectangle 3"/>
          <p:cNvSpPr/>
          <p:nvPr/>
        </p:nvSpPr>
        <p:spPr>
          <a:xfrm>
            <a:off x="685800" y="1752600"/>
            <a:ext cx="8001000" cy="838200"/>
          </a:xfrm>
          <a:prstGeom prst="rect">
            <a:avLst/>
          </a:prstGeom>
          <a:noFill/>
          <a:ln w="9525">
            <a:noFill/>
          </a:ln>
        </p:spPr>
        <p:txBody>
          <a:bodyPr wrap="none" anchor="ctr" anchorCtr="0"/>
          <a:p>
            <a:pPr algn="ctr"/>
            <a:r>
              <a:rPr sz="2400" dirty="0">
                <a:solidFill>
                  <a:srgbClr val="FFCC00"/>
                </a:solidFill>
                <a:latin typeface=".VnTime" panose="020B7200000000000000" pitchFamily="34" charset="0"/>
              </a:rPr>
              <a:t>Shopping is very………during the hot and humid weather.</a:t>
            </a:r>
            <a:endParaRPr sz="2400" dirty="0">
              <a:solidFill>
                <a:srgbClr val="FFCC00"/>
              </a:solidFill>
              <a:latin typeface=".VnTime" panose="020B7200000000000000" pitchFamily="34" charset="0"/>
            </a:endParaRPr>
          </a:p>
        </p:txBody>
      </p:sp>
      <p:pic>
        <p:nvPicPr>
          <p:cNvPr id="4108" name="thinking.wav">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124200" y="1600200"/>
            <a:ext cx="914400" cy="914400"/>
          </a:xfrm>
          <a:prstGeom prst="rect">
            <a:avLst/>
          </a:prstGeom>
          <a:noFill/>
          <a:ln w="9525">
            <a:noFill/>
          </a:ln>
        </p:spPr>
      </p:pic>
      <p:pic>
        <p:nvPicPr>
          <p:cNvPr id="12293" name="Picture 13" descr="biglogo">
            <a:hlinkClick r:id="" action="ppaction://noaction">
              <a:snd r:embed="rId5" name="millionaire3.wav"/>
            </a:hlinkClick>
          </p:cNvPr>
          <p:cNvPicPr>
            <a:picLocks noChangeAspect="1"/>
          </p:cNvPicPr>
          <p:nvPr/>
        </p:nvPicPr>
        <p:blipFill>
          <a:blip r:embed="rId6"/>
          <a:stretch>
            <a:fillRect/>
          </a:stretch>
        </p:blipFill>
        <p:spPr>
          <a:xfrm>
            <a:off x="50800" y="101600"/>
            <a:ext cx="1295400" cy="1289050"/>
          </a:xfrm>
          <a:prstGeom prst="rect">
            <a:avLst/>
          </a:prstGeom>
          <a:noFill/>
          <a:ln w="9525">
            <a:noFill/>
          </a:ln>
        </p:spPr>
      </p:pic>
      <p:sp>
        <p:nvSpPr>
          <p:cNvPr id="12294" name="WordArt 31"/>
          <p:cNvSpPr>
            <a:spLocks noTextEdit="1"/>
          </p:cNvSpPr>
          <p:nvPr/>
        </p:nvSpPr>
        <p:spPr>
          <a:xfrm>
            <a:off x="3886200" y="304800"/>
            <a:ext cx="4514850" cy="349250"/>
          </a:xfrm>
          <a:prstGeom prst="rect">
            <a:avLst/>
          </a:prstGeom>
        </p:spPr>
        <p:txBody>
          <a:bodyPr wrap="none" fromWordArt="1">
            <a:prstTxWarp prst="textPlain">
              <a:avLst>
                <a:gd name="adj" fmla="val 50000"/>
              </a:avLst>
            </a:prstTxWarp>
            <a:normAutofit/>
          </a:bodyPr>
          <a:p>
            <a:pPr algn="l" eaLnBrk="0" hangingPunct="0"/>
            <a:r>
              <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rPr>
              <a:t>Who's a milionaire?</a:t>
            </a:r>
            <a:endPar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endParaRPr>
          </a:p>
        </p:txBody>
      </p:sp>
      <p:pic>
        <p:nvPicPr>
          <p:cNvPr id="12295" name="Picture 5"/>
          <p:cNvPicPr>
            <a:picLocks noChangeAspect="1"/>
          </p:cNvPicPr>
          <p:nvPr/>
        </p:nvPicPr>
        <p:blipFill>
          <a:blip r:embed="rId7"/>
          <a:stretch>
            <a:fillRect/>
          </a:stretch>
        </p:blipFill>
        <p:spPr>
          <a:xfrm>
            <a:off x="241300" y="5410200"/>
            <a:ext cx="4343400" cy="646113"/>
          </a:xfrm>
          <a:prstGeom prst="rect">
            <a:avLst/>
          </a:prstGeom>
          <a:noFill/>
          <a:ln w="38100">
            <a:noFill/>
          </a:ln>
        </p:spPr>
      </p:pic>
      <p:cxnSp>
        <p:nvCxnSpPr>
          <p:cNvPr id="12296" name="Straight Connector 20"/>
          <p:cNvCxnSpPr/>
          <p:nvPr/>
        </p:nvCxnSpPr>
        <p:spPr>
          <a:xfrm>
            <a:off x="1295400" y="733425"/>
            <a:ext cx="7162800" cy="28575"/>
          </a:xfrm>
          <a:prstGeom prst="line">
            <a:avLst/>
          </a:prstGeom>
          <a:ln w="38100" cap="flat" cmpd="sng">
            <a:solidFill>
              <a:schemeClr val="bg1"/>
            </a:solidFill>
            <a:prstDash val="solid"/>
            <a:headEnd type="none" w="med" len="med"/>
            <a:tailEnd type="none" w="med" len="med"/>
          </a:ln>
        </p:spPr>
      </p:cxnSp>
      <p:pic>
        <p:nvPicPr>
          <p:cNvPr id="12297" name="Picture 5"/>
          <p:cNvPicPr>
            <a:picLocks noChangeAspect="1"/>
          </p:cNvPicPr>
          <p:nvPr/>
        </p:nvPicPr>
        <p:blipFill>
          <a:blip r:embed="rId7"/>
          <a:stretch>
            <a:fillRect/>
          </a:stretch>
        </p:blipFill>
        <p:spPr>
          <a:xfrm>
            <a:off x="241300" y="4724400"/>
            <a:ext cx="4343400" cy="646113"/>
          </a:xfrm>
          <a:prstGeom prst="rect">
            <a:avLst/>
          </a:prstGeom>
          <a:noFill/>
          <a:ln w="38100">
            <a:noFill/>
          </a:ln>
        </p:spPr>
      </p:pic>
      <p:pic>
        <p:nvPicPr>
          <p:cNvPr id="12298" name="Picture 5"/>
          <p:cNvPicPr>
            <a:picLocks noChangeAspect="1"/>
          </p:cNvPicPr>
          <p:nvPr/>
        </p:nvPicPr>
        <p:blipFill>
          <a:blip r:embed="rId7"/>
          <a:stretch>
            <a:fillRect/>
          </a:stretch>
        </p:blipFill>
        <p:spPr>
          <a:xfrm>
            <a:off x="4648200" y="5410200"/>
            <a:ext cx="4343400" cy="646113"/>
          </a:xfrm>
          <a:prstGeom prst="rect">
            <a:avLst/>
          </a:prstGeom>
          <a:noFill/>
          <a:ln w="38100">
            <a:noFill/>
          </a:ln>
        </p:spPr>
      </p:pic>
      <p:pic>
        <p:nvPicPr>
          <p:cNvPr id="12299" name="Picture 5"/>
          <p:cNvPicPr>
            <a:picLocks noChangeAspect="1"/>
          </p:cNvPicPr>
          <p:nvPr/>
        </p:nvPicPr>
        <p:blipFill>
          <a:blip r:embed="rId7"/>
          <a:stretch>
            <a:fillRect/>
          </a:stretch>
        </p:blipFill>
        <p:spPr>
          <a:xfrm>
            <a:off x="4648200" y="4724400"/>
            <a:ext cx="4343400" cy="646113"/>
          </a:xfrm>
          <a:prstGeom prst="rect">
            <a:avLst/>
          </a:prstGeom>
          <a:noFill/>
          <a:ln w="38100">
            <a:noFill/>
          </a:ln>
        </p:spPr>
      </p:pic>
      <p:sp>
        <p:nvSpPr>
          <p:cNvPr id="4111" name="AutoShape 15"/>
          <p:cNvSpPr/>
          <p:nvPr/>
        </p:nvSpPr>
        <p:spPr>
          <a:xfrm>
            <a:off x="4930775" y="5421313"/>
            <a:ext cx="4038600" cy="609600"/>
          </a:xfrm>
          <a:prstGeom prst="hexagon">
            <a:avLst>
              <a:gd name="adj" fmla="val 61619"/>
              <a:gd name="vf" fmla="val 115470"/>
            </a:avLst>
          </a:prstGeom>
          <a:solidFill>
            <a:srgbClr val="00FF00"/>
          </a:solidFill>
          <a:ln w="38100" cap="flat" cmpd="dbl">
            <a:solidFill>
              <a:srgbClr val="00FF00"/>
            </a:solidFill>
            <a:prstDash val="solid"/>
            <a:miter/>
            <a:headEnd type="none" w="med" len="med"/>
            <a:tailEnd type="none" w="med" len="med"/>
          </a:ln>
        </p:spPr>
        <p:txBody>
          <a:bodyPr wrap="none" anchor="ctr" anchorCtr="0"/>
          <a:p>
            <a:r>
              <a:rPr sz="2400" dirty="0">
                <a:solidFill>
                  <a:srgbClr val="FF0066"/>
                </a:solidFill>
                <a:latin typeface=".VnArial" panose="020B7200000000000000" pitchFamily="34" charset="0"/>
              </a:rPr>
              <a:t>D. convenient </a:t>
            </a:r>
            <a:endParaRPr sz="2400" dirty="0">
              <a:solidFill>
                <a:srgbClr val="FF0066"/>
              </a:solidFill>
              <a:latin typeface=".VnArial" panose="020B7200000000000000" pitchFamily="34" charset="0"/>
            </a:endParaRPr>
          </a:p>
        </p:txBody>
      </p:sp>
      <p:sp>
        <p:nvSpPr>
          <p:cNvPr id="27" name="TextBox 26"/>
          <p:cNvSpPr txBox="1"/>
          <p:nvPr/>
        </p:nvSpPr>
        <p:spPr>
          <a:xfrm>
            <a:off x="5260975" y="4818063"/>
            <a:ext cx="2743200" cy="461962"/>
          </a:xfrm>
          <a:prstGeom prst="rect">
            <a:avLst/>
          </a:prstGeom>
          <a:noFill/>
          <a:ln w="9525">
            <a:noFill/>
          </a:ln>
        </p:spPr>
        <p:txBody>
          <a:bodyPr>
            <a:spAutoFit/>
          </a:bodyPr>
          <a:p>
            <a:r>
              <a:rPr sz="2400" dirty="0">
                <a:solidFill>
                  <a:schemeClr val="bg1"/>
                </a:solidFill>
                <a:latin typeface=".VnArial" panose="020B7200000000000000" pitchFamily="34" charset="0"/>
              </a:rPr>
              <a:t>B. cheap</a:t>
            </a:r>
            <a:endParaRPr sz="2400" dirty="0">
              <a:solidFill>
                <a:schemeClr val="bg1"/>
              </a:solidFill>
              <a:latin typeface=".VnArial" panose="020B7200000000000000" pitchFamily="34" charset="0"/>
            </a:endParaRPr>
          </a:p>
        </p:txBody>
      </p:sp>
      <p:sp>
        <p:nvSpPr>
          <p:cNvPr id="28" name="TextBox 27"/>
          <p:cNvSpPr txBox="1"/>
          <p:nvPr/>
        </p:nvSpPr>
        <p:spPr>
          <a:xfrm>
            <a:off x="5275263" y="5486400"/>
            <a:ext cx="2420937" cy="461963"/>
          </a:xfrm>
          <a:prstGeom prst="rect">
            <a:avLst/>
          </a:prstGeom>
          <a:noFill/>
          <a:ln w="9525">
            <a:noFill/>
          </a:ln>
        </p:spPr>
        <p:txBody>
          <a:bodyPr>
            <a:spAutoFit/>
          </a:bodyPr>
          <a:p>
            <a:r>
              <a:rPr sz="2400" dirty="0">
                <a:solidFill>
                  <a:schemeClr val="bg1"/>
                </a:solidFill>
                <a:latin typeface=".VnArial" panose="020B7200000000000000" pitchFamily="34" charset="0"/>
              </a:rPr>
              <a:t>D. convenient </a:t>
            </a:r>
            <a:r>
              <a:rPr dirty="0">
                <a:latin typeface=".VnArial" panose="020B7200000000000000" pitchFamily="34" charset="0"/>
              </a:rPr>
              <a:t> </a:t>
            </a:r>
            <a:endParaRPr dirty="0">
              <a:latin typeface=".VnArial" panose="020B7200000000000000" pitchFamily="34" charset="0"/>
            </a:endParaRPr>
          </a:p>
        </p:txBody>
      </p:sp>
      <p:sp>
        <p:nvSpPr>
          <p:cNvPr id="29" name="TextBox 28"/>
          <p:cNvSpPr txBox="1"/>
          <p:nvPr/>
        </p:nvSpPr>
        <p:spPr>
          <a:xfrm>
            <a:off x="758825" y="54864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C. tired</a:t>
            </a:r>
            <a:r>
              <a:rPr dirty="0">
                <a:latin typeface=".VnArial" panose="020B7200000000000000" pitchFamily="34" charset="0"/>
              </a:rPr>
              <a:t>  </a:t>
            </a:r>
            <a:endParaRPr dirty="0">
              <a:latin typeface=".VnArial" panose="020B7200000000000000" pitchFamily="34" charset="0"/>
            </a:endParaRPr>
          </a:p>
        </p:txBody>
      </p:sp>
      <p:grpSp>
        <p:nvGrpSpPr>
          <p:cNvPr id="2" name="Group 60"/>
          <p:cNvGrpSpPr/>
          <p:nvPr/>
        </p:nvGrpSpPr>
        <p:grpSpPr>
          <a:xfrm>
            <a:off x="2971800" y="3886200"/>
            <a:ext cx="1295400" cy="685800"/>
            <a:chOff x="2971800" y="3886200"/>
            <a:chExt cx="1295400" cy="685800"/>
          </a:xfrm>
        </p:grpSpPr>
        <p:sp>
          <p:nvSpPr>
            <p:cNvPr id="12310" name="AutoShape 27"/>
            <p:cNvSpPr/>
            <p:nvPr/>
          </p:nvSpPr>
          <p:spPr>
            <a:xfrm rot="5400000">
              <a:off x="3810000" y="4114800"/>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2311" name="AutoShape 22"/>
            <p:cNvSpPr/>
            <p:nvPr/>
          </p:nvSpPr>
          <p:spPr>
            <a:xfrm rot="5400000">
              <a:off x="3200400" y="4125684"/>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2312" name="Oval 26"/>
            <p:cNvSpPr/>
            <p:nvPr/>
          </p:nvSpPr>
          <p:spPr>
            <a:xfrm>
              <a:off x="35814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2313" name="Oval 25"/>
            <p:cNvSpPr/>
            <p:nvPr/>
          </p:nvSpPr>
          <p:spPr>
            <a:xfrm>
              <a:off x="32766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2314" name="Oval 23"/>
            <p:cNvSpPr/>
            <p:nvPr/>
          </p:nvSpPr>
          <p:spPr>
            <a:xfrm>
              <a:off x="38862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pPr algn="ctr"/>
              <a:endParaRPr dirty="0">
                <a:solidFill>
                  <a:schemeClr val="bg1"/>
                </a:solidFill>
                <a:latin typeface="Garamond" panose="02020404030301010803" pitchFamily="18" charset="0"/>
              </a:endParaRPr>
            </a:p>
          </p:txBody>
        </p:sp>
        <p:sp>
          <p:nvSpPr>
            <p:cNvPr id="12315" name="AutoShape 24"/>
            <p:cNvSpPr/>
            <p:nvPr/>
          </p:nvSpPr>
          <p:spPr>
            <a:xfrm rot="5400000">
              <a:off x="3505200" y="4125686"/>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2316" name="Oval 18"/>
            <p:cNvSpPr/>
            <p:nvPr/>
          </p:nvSpPr>
          <p:spPr>
            <a:xfrm>
              <a:off x="29718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grpSp>
      <p:sp>
        <p:nvSpPr>
          <p:cNvPr id="12305" name="Oval 19"/>
          <p:cNvSpPr/>
          <p:nvPr/>
        </p:nvSpPr>
        <p:spPr>
          <a:xfrm>
            <a:off x="16002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pic>
        <p:nvPicPr>
          <p:cNvPr id="12306" name="Picture 21"/>
          <p:cNvPicPr>
            <a:picLocks noChangeAspect="1"/>
          </p:cNvPicPr>
          <p:nvPr/>
        </p:nvPicPr>
        <p:blipFill>
          <a:blip r:embed="rId8"/>
          <a:stretch>
            <a:fillRect/>
          </a:stretch>
        </p:blipFill>
        <p:spPr>
          <a:xfrm flipV="1">
            <a:off x="1981200" y="3916363"/>
            <a:ext cx="514350" cy="606425"/>
          </a:xfrm>
          <a:prstGeom prst="rect">
            <a:avLst/>
          </a:prstGeom>
          <a:noFill/>
          <a:ln w="9525">
            <a:noFill/>
          </a:ln>
        </p:spPr>
      </p:pic>
      <p:sp>
        <p:nvSpPr>
          <p:cNvPr id="12307" name="Oval 17"/>
          <p:cNvSpPr/>
          <p:nvPr/>
        </p:nvSpPr>
        <p:spPr>
          <a:xfrm>
            <a:off x="2286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solidFill>
                <a:schemeClr val="bg1"/>
              </a:solidFill>
              <a:latin typeface="Times New Roman" panose="02020603050405020304" pitchFamily="18" charset="0"/>
            </a:endParaRPr>
          </a:p>
        </p:txBody>
      </p:sp>
      <p:sp>
        <p:nvSpPr>
          <p:cNvPr id="56" name="TextBox 55"/>
          <p:cNvSpPr txBox="1"/>
          <p:nvPr/>
        </p:nvSpPr>
        <p:spPr>
          <a:xfrm>
            <a:off x="769938" y="48006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A. expensive</a:t>
            </a:r>
            <a:r>
              <a:rPr dirty="0">
                <a:latin typeface=".VnArial" panose="020B7200000000000000" pitchFamily="34" charset="0"/>
              </a:rPr>
              <a:t>  </a:t>
            </a:r>
            <a:endParaRPr dirty="0">
              <a:latin typeface=".VnArial" panose="020B7200000000000000" pitchFamily="34" charset="0"/>
            </a:endParaRPr>
          </a:p>
        </p:txBody>
      </p:sp>
      <p:sp>
        <p:nvSpPr>
          <p:cNvPr id="60" name="Oval 59"/>
          <p:cNvSpPr/>
          <p:nvPr/>
        </p:nvSpPr>
        <p:spPr>
          <a:xfrm>
            <a:off x="250825" y="3886200"/>
            <a:ext cx="1262063" cy="685800"/>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algn="ctr"/>
            <a:r>
              <a:rPr dirty="0">
                <a:solidFill>
                  <a:srgbClr val="FF0000"/>
                </a:solidFill>
                <a:latin typeface=".VnArial" panose="020B7200000000000000" pitchFamily="34" charset="0"/>
              </a:rPr>
              <a:t>50:50</a:t>
            </a:r>
            <a:endParaRPr dirty="0">
              <a:solidFill>
                <a:srgbClr val="FF0000"/>
              </a:solidFill>
              <a:latin typeface=".VnArial" panose="020B7200000000000000" pitchFamily="34" charset="0"/>
            </a:endParaRPr>
          </a:p>
        </p:txBody>
      </p:sp>
    </p:spTree>
  </p:cSld>
  <p:clrMapOvr>
    <a:masterClrMapping/>
  </p:clrMapOvr>
  <p:transition spd="slow">
    <p:wipe dir="d"/>
    <p:sndAc>
      <p:stSnd>
        <p:snd r:embed="rId9" name="millionair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subTnLst>
                                    <p:audio>
                                      <p:cMediaNode>
                                        <p:cTn display="0" masterRel="sameClick">
                                          <p:stCondLst>
                                            <p:cond evt="begin" delay="0">
                                              <p:tn val="30"/>
                                            </p:cond>
                                          </p:stCondLst>
                                          <p:endCondLst>
                                            <p:cond evt="onStopAudio" delay="0">
                                              <p:tgtEl>
                                                <p:sldTgt/>
                                              </p:tgtEl>
                                            </p:cond>
                                          </p:endCondLst>
                                        </p:cTn>
                                        <p:tgtEl>
                                          <p:sndTgt r:embed="rId10" name="applause.wav"/>
                                        </p:tgtEl>
                                      </p:cMediaNode>
                                    </p:audio>
                                  </p:subTnLst>
                                </p:cTn>
                              </p:par>
                              <p:par>
                                <p:cTn id="33" presetID="3" presetClass="exit" presetSubtype="10" fill="hold" grpId="1" nodeType="withEffect">
                                  <p:stCondLst>
                                    <p:cond delay="0"/>
                                  </p:stCondLst>
                                  <p:childTnLst>
                                    <p:animEffect transition="out" filter="blinds(horizontal)">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indefinite" fill="hold" display="0">
                  <p:stCondLst>
                    <p:cond delay="indefinite"/>
                  </p:stCondLst>
                  <p:endCondLst>
                    <p:cond evt="onPrev" delay="0">
                      <p:tgtEl>
                        <p:sldTgt/>
                      </p:tgtEl>
                    </p:cond>
                    <p:cond evt="onStopAudio" delay="0">
                      <p:tgtEl>
                        <p:sldTgt/>
                      </p:tgtEl>
                    </p:cond>
                  </p:endCondLst>
                </p:cTn>
                <p:tgtEl>
                  <p:spTgt spid="4108"/>
                </p:tgtEl>
              </p:cMediaNode>
            </p:audio>
            <p:seq concurrent="1" nextAc="seek">
              <p:cTn id="37" restart="whenNotActive" fill="hold" evtFilter="cancelBubble" nodeType="interactiveSeq">
                <p:stCondLst>
                  <p:cond evt="onClick" delay="0">
                    <p:tgtEl>
                      <p:spTgt spid="60"/>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4099" grpId="0"/>
      <p:bldP spid="4111" grpId="0" animBg="1"/>
      <p:bldP spid="27" grpId="0"/>
      <p:bldP spid="28" grpId="0"/>
      <p:bldP spid="28" grpId="1"/>
      <p:bldP spid="29" grpId="0"/>
      <p:bldP spid="29" grpId="1"/>
      <p:bldP spid="56" grpId="0"/>
      <p:bldP spid="5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p:cNvPicPr>
            <a:picLocks noChangeAspect="1"/>
          </p:cNvPicPr>
          <p:nvPr/>
        </p:nvPicPr>
        <p:blipFill>
          <a:blip r:embed="rId1">
            <a:clrChange>
              <a:clrFrom>
                <a:srgbClr val="10082F"/>
              </a:clrFrom>
              <a:clrTo>
                <a:srgbClr val="10082F">
                  <a:alpha val="0"/>
                </a:srgbClr>
              </a:clrTo>
            </a:clrChange>
          </a:blip>
          <a:stretch>
            <a:fillRect/>
          </a:stretch>
        </p:blipFill>
        <p:spPr>
          <a:xfrm>
            <a:off x="0" y="1600200"/>
            <a:ext cx="9144000" cy="1222375"/>
          </a:xfrm>
          <a:prstGeom prst="rect">
            <a:avLst/>
          </a:prstGeom>
          <a:noFill/>
          <a:ln w="38100">
            <a:noFill/>
          </a:ln>
        </p:spPr>
      </p:pic>
      <p:sp>
        <p:nvSpPr>
          <p:cNvPr id="4099" name="Rectangle 3"/>
          <p:cNvSpPr/>
          <p:nvPr/>
        </p:nvSpPr>
        <p:spPr>
          <a:xfrm>
            <a:off x="685800" y="1752600"/>
            <a:ext cx="8001000" cy="838200"/>
          </a:xfrm>
          <a:prstGeom prst="rect">
            <a:avLst/>
          </a:prstGeom>
          <a:noFill/>
          <a:ln w="9525">
            <a:noFill/>
          </a:ln>
        </p:spPr>
        <p:txBody>
          <a:bodyPr wrap="none" anchor="ctr" anchorCtr="0"/>
          <a:p>
            <a:pPr algn="ctr"/>
            <a:r>
              <a:rPr sz="2100" dirty="0">
                <a:solidFill>
                  <a:srgbClr val="FFCC00"/>
                </a:solidFill>
                <a:latin typeface=".VnTime" panose="020B7200000000000000" pitchFamily="34" charset="0"/>
              </a:rPr>
              <a:t>The owners of the small stores think the mall will take their…….</a:t>
            </a:r>
            <a:endParaRPr sz="2100" dirty="0">
              <a:solidFill>
                <a:srgbClr val="FFCC00"/>
              </a:solidFill>
              <a:latin typeface=".VnTime" panose="020B7200000000000000" pitchFamily="34" charset="0"/>
            </a:endParaRPr>
          </a:p>
        </p:txBody>
      </p:sp>
      <p:pic>
        <p:nvPicPr>
          <p:cNvPr id="4108" name="thinking.wav">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124200" y="1600200"/>
            <a:ext cx="914400" cy="914400"/>
          </a:xfrm>
          <a:prstGeom prst="rect">
            <a:avLst/>
          </a:prstGeom>
          <a:noFill/>
          <a:ln w="9525">
            <a:noFill/>
          </a:ln>
        </p:spPr>
      </p:pic>
      <p:pic>
        <p:nvPicPr>
          <p:cNvPr id="13317" name="Picture 13" descr="biglogo">
            <a:hlinkClick r:id="" action="ppaction://noaction">
              <a:snd r:embed="rId5" name="millionaire3.wav"/>
            </a:hlinkClick>
          </p:cNvPr>
          <p:cNvPicPr>
            <a:picLocks noChangeAspect="1"/>
          </p:cNvPicPr>
          <p:nvPr/>
        </p:nvPicPr>
        <p:blipFill>
          <a:blip r:embed="rId6"/>
          <a:stretch>
            <a:fillRect/>
          </a:stretch>
        </p:blipFill>
        <p:spPr>
          <a:xfrm>
            <a:off x="50800" y="101600"/>
            <a:ext cx="1295400" cy="1289050"/>
          </a:xfrm>
          <a:prstGeom prst="rect">
            <a:avLst/>
          </a:prstGeom>
          <a:noFill/>
          <a:ln w="9525">
            <a:noFill/>
          </a:ln>
        </p:spPr>
      </p:pic>
      <p:sp>
        <p:nvSpPr>
          <p:cNvPr id="13318" name="WordArt 31"/>
          <p:cNvSpPr>
            <a:spLocks noTextEdit="1"/>
          </p:cNvSpPr>
          <p:nvPr/>
        </p:nvSpPr>
        <p:spPr>
          <a:xfrm>
            <a:off x="3886200" y="304800"/>
            <a:ext cx="4514850" cy="349250"/>
          </a:xfrm>
          <a:prstGeom prst="rect">
            <a:avLst/>
          </a:prstGeom>
        </p:spPr>
        <p:txBody>
          <a:bodyPr wrap="none" fromWordArt="1">
            <a:prstTxWarp prst="textPlain">
              <a:avLst>
                <a:gd name="adj" fmla="val 50000"/>
              </a:avLst>
            </a:prstTxWarp>
            <a:normAutofit/>
          </a:bodyPr>
          <a:p>
            <a:pPr algn="l" eaLnBrk="0" hangingPunct="0"/>
            <a:r>
              <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rPr>
              <a:t>Who's a milionaire?</a:t>
            </a:r>
            <a:endPar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endParaRPr>
          </a:p>
        </p:txBody>
      </p:sp>
      <p:pic>
        <p:nvPicPr>
          <p:cNvPr id="13319" name="Picture 5"/>
          <p:cNvPicPr>
            <a:picLocks noChangeAspect="1"/>
          </p:cNvPicPr>
          <p:nvPr/>
        </p:nvPicPr>
        <p:blipFill>
          <a:blip r:embed="rId7"/>
          <a:stretch>
            <a:fillRect/>
          </a:stretch>
        </p:blipFill>
        <p:spPr>
          <a:xfrm>
            <a:off x="241300" y="5410200"/>
            <a:ext cx="4343400" cy="646113"/>
          </a:xfrm>
          <a:prstGeom prst="rect">
            <a:avLst/>
          </a:prstGeom>
          <a:noFill/>
          <a:ln w="38100">
            <a:noFill/>
          </a:ln>
        </p:spPr>
      </p:pic>
      <p:cxnSp>
        <p:nvCxnSpPr>
          <p:cNvPr id="13320" name="Straight Connector 20"/>
          <p:cNvCxnSpPr/>
          <p:nvPr/>
        </p:nvCxnSpPr>
        <p:spPr>
          <a:xfrm>
            <a:off x="1295400" y="733425"/>
            <a:ext cx="7162800" cy="28575"/>
          </a:xfrm>
          <a:prstGeom prst="line">
            <a:avLst/>
          </a:prstGeom>
          <a:ln w="38100" cap="flat" cmpd="sng">
            <a:solidFill>
              <a:schemeClr val="bg1"/>
            </a:solidFill>
            <a:prstDash val="solid"/>
            <a:headEnd type="none" w="med" len="med"/>
            <a:tailEnd type="none" w="med" len="med"/>
          </a:ln>
        </p:spPr>
      </p:cxnSp>
      <p:pic>
        <p:nvPicPr>
          <p:cNvPr id="13321" name="Picture 5"/>
          <p:cNvPicPr>
            <a:picLocks noChangeAspect="1"/>
          </p:cNvPicPr>
          <p:nvPr/>
        </p:nvPicPr>
        <p:blipFill>
          <a:blip r:embed="rId7"/>
          <a:stretch>
            <a:fillRect/>
          </a:stretch>
        </p:blipFill>
        <p:spPr>
          <a:xfrm>
            <a:off x="241300" y="4724400"/>
            <a:ext cx="4343400" cy="646113"/>
          </a:xfrm>
          <a:prstGeom prst="rect">
            <a:avLst/>
          </a:prstGeom>
          <a:noFill/>
          <a:ln w="38100">
            <a:noFill/>
          </a:ln>
        </p:spPr>
      </p:pic>
      <p:pic>
        <p:nvPicPr>
          <p:cNvPr id="13322" name="Picture 5"/>
          <p:cNvPicPr>
            <a:picLocks noChangeAspect="1"/>
          </p:cNvPicPr>
          <p:nvPr/>
        </p:nvPicPr>
        <p:blipFill>
          <a:blip r:embed="rId7"/>
          <a:stretch>
            <a:fillRect/>
          </a:stretch>
        </p:blipFill>
        <p:spPr>
          <a:xfrm>
            <a:off x="4648200" y="5410200"/>
            <a:ext cx="4343400" cy="646113"/>
          </a:xfrm>
          <a:prstGeom prst="rect">
            <a:avLst/>
          </a:prstGeom>
          <a:noFill/>
          <a:ln w="38100">
            <a:noFill/>
          </a:ln>
        </p:spPr>
      </p:pic>
      <p:pic>
        <p:nvPicPr>
          <p:cNvPr id="13323" name="Picture 5"/>
          <p:cNvPicPr>
            <a:picLocks noChangeAspect="1"/>
          </p:cNvPicPr>
          <p:nvPr/>
        </p:nvPicPr>
        <p:blipFill>
          <a:blip r:embed="rId7"/>
          <a:stretch>
            <a:fillRect/>
          </a:stretch>
        </p:blipFill>
        <p:spPr>
          <a:xfrm>
            <a:off x="4648200" y="4724400"/>
            <a:ext cx="4343400" cy="646113"/>
          </a:xfrm>
          <a:prstGeom prst="rect">
            <a:avLst/>
          </a:prstGeom>
          <a:noFill/>
          <a:ln w="38100">
            <a:noFill/>
          </a:ln>
        </p:spPr>
      </p:pic>
      <p:sp>
        <p:nvSpPr>
          <p:cNvPr id="4111" name="AutoShape 15"/>
          <p:cNvSpPr/>
          <p:nvPr/>
        </p:nvSpPr>
        <p:spPr>
          <a:xfrm>
            <a:off x="555625" y="5421313"/>
            <a:ext cx="4038600" cy="609600"/>
          </a:xfrm>
          <a:prstGeom prst="hexagon">
            <a:avLst>
              <a:gd name="adj" fmla="val 61619"/>
              <a:gd name="vf" fmla="val 115470"/>
            </a:avLst>
          </a:prstGeom>
          <a:solidFill>
            <a:srgbClr val="00FF00"/>
          </a:solidFill>
          <a:ln w="38100" cap="flat" cmpd="dbl">
            <a:solidFill>
              <a:srgbClr val="00FF00"/>
            </a:solidFill>
            <a:prstDash val="solid"/>
            <a:miter/>
            <a:headEnd type="none" w="med" len="med"/>
            <a:tailEnd type="none" w="med" len="med"/>
          </a:ln>
        </p:spPr>
        <p:txBody>
          <a:bodyPr wrap="none" anchor="ctr" anchorCtr="0"/>
          <a:p>
            <a:r>
              <a:rPr sz="2400" dirty="0">
                <a:solidFill>
                  <a:srgbClr val="FF0066"/>
                </a:solidFill>
                <a:latin typeface=".VnArial" panose="020B7200000000000000" pitchFamily="34" charset="0"/>
              </a:rPr>
              <a:t>C. business</a:t>
            </a:r>
            <a:endParaRPr sz="2400" dirty="0">
              <a:solidFill>
                <a:srgbClr val="FF0066"/>
              </a:solidFill>
              <a:latin typeface=".VnArial" panose="020B7200000000000000" pitchFamily="34" charset="0"/>
            </a:endParaRPr>
          </a:p>
        </p:txBody>
      </p:sp>
      <p:sp>
        <p:nvSpPr>
          <p:cNvPr id="27" name="TextBox 26"/>
          <p:cNvSpPr txBox="1"/>
          <p:nvPr/>
        </p:nvSpPr>
        <p:spPr>
          <a:xfrm>
            <a:off x="5260975" y="4818063"/>
            <a:ext cx="2743200" cy="461962"/>
          </a:xfrm>
          <a:prstGeom prst="rect">
            <a:avLst/>
          </a:prstGeom>
          <a:noFill/>
          <a:ln w="9525">
            <a:noFill/>
          </a:ln>
        </p:spPr>
        <p:txBody>
          <a:bodyPr>
            <a:spAutoFit/>
          </a:bodyPr>
          <a:p>
            <a:r>
              <a:rPr sz="2400" dirty="0">
                <a:solidFill>
                  <a:schemeClr val="bg1"/>
                </a:solidFill>
                <a:latin typeface=".VnArial" panose="020B7200000000000000" pitchFamily="34" charset="0"/>
              </a:rPr>
              <a:t>B. products</a:t>
            </a:r>
            <a:endParaRPr sz="2400" dirty="0">
              <a:solidFill>
                <a:schemeClr val="bg1"/>
              </a:solidFill>
              <a:latin typeface=".VnArial" panose="020B7200000000000000" pitchFamily="34" charset="0"/>
            </a:endParaRPr>
          </a:p>
        </p:txBody>
      </p:sp>
      <p:sp>
        <p:nvSpPr>
          <p:cNvPr id="28" name="TextBox 27"/>
          <p:cNvSpPr txBox="1"/>
          <p:nvPr/>
        </p:nvSpPr>
        <p:spPr>
          <a:xfrm>
            <a:off x="5275263" y="5486400"/>
            <a:ext cx="2420937" cy="461963"/>
          </a:xfrm>
          <a:prstGeom prst="rect">
            <a:avLst/>
          </a:prstGeom>
          <a:noFill/>
          <a:ln w="9525">
            <a:noFill/>
          </a:ln>
        </p:spPr>
        <p:txBody>
          <a:bodyPr>
            <a:spAutoFit/>
          </a:bodyPr>
          <a:p>
            <a:r>
              <a:rPr sz="2400" dirty="0">
                <a:solidFill>
                  <a:schemeClr val="bg1"/>
                </a:solidFill>
                <a:latin typeface=".VnArial" panose="020B7200000000000000" pitchFamily="34" charset="0"/>
              </a:rPr>
              <a:t>D. goods </a:t>
            </a:r>
            <a:r>
              <a:rPr dirty="0">
                <a:latin typeface=".VnArial" panose="020B7200000000000000" pitchFamily="34" charset="0"/>
              </a:rPr>
              <a:t> </a:t>
            </a:r>
            <a:endParaRPr dirty="0">
              <a:latin typeface=".VnArial" panose="020B7200000000000000" pitchFamily="34" charset="0"/>
            </a:endParaRPr>
          </a:p>
        </p:txBody>
      </p:sp>
      <p:sp>
        <p:nvSpPr>
          <p:cNvPr id="29" name="TextBox 28"/>
          <p:cNvSpPr txBox="1"/>
          <p:nvPr/>
        </p:nvSpPr>
        <p:spPr>
          <a:xfrm>
            <a:off x="758825" y="54864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C. business </a:t>
            </a:r>
            <a:r>
              <a:rPr dirty="0">
                <a:latin typeface=".VnArial" panose="020B7200000000000000" pitchFamily="34" charset="0"/>
              </a:rPr>
              <a:t>  </a:t>
            </a:r>
            <a:endParaRPr dirty="0">
              <a:latin typeface=".VnArial" panose="020B7200000000000000" pitchFamily="34" charset="0"/>
            </a:endParaRPr>
          </a:p>
        </p:txBody>
      </p:sp>
      <p:grpSp>
        <p:nvGrpSpPr>
          <p:cNvPr id="2" name="Group 60"/>
          <p:cNvGrpSpPr/>
          <p:nvPr/>
        </p:nvGrpSpPr>
        <p:grpSpPr>
          <a:xfrm>
            <a:off x="2971800" y="3886200"/>
            <a:ext cx="1295400" cy="685800"/>
            <a:chOff x="2971800" y="3886200"/>
            <a:chExt cx="1295400" cy="685800"/>
          </a:xfrm>
        </p:grpSpPr>
        <p:sp>
          <p:nvSpPr>
            <p:cNvPr id="13334" name="AutoShape 27"/>
            <p:cNvSpPr/>
            <p:nvPr/>
          </p:nvSpPr>
          <p:spPr>
            <a:xfrm rot="5400000">
              <a:off x="3810000" y="4114800"/>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3335" name="AutoShape 22"/>
            <p:cNvSpPr/>
            <p:nvPr/>
          </p:nvSpPr>
          <p:spPr>
            <a:xfrm rot="5400000">
              <a:off x="3200400" y="4125684"/>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3336" name="Oval 26"/>
            <p:cNvSpPr/>
            <p:nvPr/>
          </p:nvSpPr>
          <p:spPr>
            <a:xfrm>
              <a:off x="35814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3337" name="Oval 25"/>
            <p:cNvSpPr/>
            <p:nvPr/>
          </p:nvSpPr>
          <p:spPr>
            <a:xfrm>
              <a:off x="32766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3338" name="Oval 23"/>
            <p:cNvSpPr/>
            <p:nvPr/>
          </p:nvSpPr>
          <p:spPr>
            <a:xfrm>
              <a:off x="38862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pPr algn="ctr"/>
              <a:endParaRPr dirty="0">
                <a:solidFill>
                  <a:schemeClr val="bg1"/>
                </a:solidFill>
                <a:latin typeface="Garamond" panose="02020404030301010803" pitchFamily="18" charset="0"/>
              </a:endParaRPr>
            </a:p>
          </p:txBody>
        </p:sp>
        <p:sp>
          <p:nvSpPr>
            <p:cNvPr id="13339" name="AutoShape 24"/>
            <p:cNvSpPr/>
            <p:nvPr/>
          </p:nvSpPr>
          <p:spPr>
            <a:xfrm rot="5400000">
              <a:off x="3505200" y="4125686"/>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3340" name="Oval 18"/>
            <p:cNvSpPr/>
            <p:nvPr/>
          </p:nvSpPr>
          <p:spPr>
            <a:xfrm>
              <a:off x="29718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grpSp>
      <p:sp>
        <p:nvSpPr>
          <p:cNvPr id="13329" name="Oval 19"/>
          <p:cNvSpPr/>
          <p:nvPr/>
        </p:nvSpPr>
        <p:spPr>
          <a:xfrm>
            <a:off x="16002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pic>
        <p:nvPicPr>
          <p:cNvPr id="13330" name="Picture 21"/>
          <p:cNvPicPr>
            <a:picLocks noChangeAspect="1"/>
          </p:cNvPicPr>
          <p:nvPr/>
        </p:nvPicPr>
        <p:blipFill>
          <a:blip r:embed="rId8"/>
          <a:stretch>
            <a:fillRect/>
          </a:stretch>
        </p:blipFill>
        <p:spPr>
          <a:xfrm flipV="1">
            <a:off x="1981200" y="3916363"/>
            <a:ext cx="514350" cy="606425"/>
          </a:xfrm>
          <a:prstGeom prst="rect">
            <a:avLst/>
          </a:prstGeom>
          <a:noFill/>
          <a:ln w="9525">
            <a:noFill/>
          </a:ln>
        </p:spPr>
      </p:pic>
      <p:sp>
        <p:nvSpPr>
          <p:cNvPr id="13331" name="Oval 17"/>
          <p:cNvSpPr/>
          <p:nvPr/>
        </p:nvSpPr>
        <p:spPr>
          <a:xfrm>
            <a:off x="2286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solidFill>
                <a:schemeClr val="bg1"/>
              </a:solidFill>
              <a:latin typeface="Times New Roman" panose="02020603050405020304" pitchFamily="18" charset="0"/>
            </a:endParaRPr>
          </a:p>
        </p:txBody>
      </p:sp>
      <p:sp>
        <p:nvSpPr>
          <p:cNvPr id="56" name="TextBox 55"/>
          <p:cNvSpPr txBox="1"/>
          <p:nvPr/>
        </p:nvSpPr>
        <p:spPr>
          <a:xfrm>
            <a:off x="769938" y="48006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A. money</a:t>
            </a:r>
            <a:r>
              <a:rPr dirty="0">
                <a:latin typeface=".VnArial" panose="020B7200000000000000" pitchFamily="34" charset="0"/>
              </a:rPr>
              <a:t>  </a:t>
            </a:r>
            <a:endParaRPr dirty="0">
              <a:latin typeface=".VnArial" panose="020B7200000000000000" pitchFamily="34" charset="0"/>
            </a:endParaRPr>
          </a:p>
        </p:txBody>
      </p:sp>
      <p:sp>
        <p:nvSpPr>
          <p:cNvPr id="60" name="Oval 59"/>
          <p:cNvSpPr/>
          <p:nvPr/>
        </p:nvSpPr>
        <p:spPr>
          <a:xfrm>
            <a:off x="250825" y="3886200"/>
            <a:ext cx="1262063" cy="685800"/>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algn="ctr"/>
            <a:r>
              <a:rPr dirty="0">
                <a:solidFill>
                  <a:srgbClr val="FF0000"/>
                </a:solidFill>
                <a:latin typeface=".VnArial" panose="020B7200000000000000" pitchFamily="34" charset="0"/>
              </a:rPr>
              <a:t>50:50</a:t>
            </a:r>
            <a:endParaRPr dirty="0">
              <a:solidFill>
                <a:srgbClr val="FF0000"/>
              </a:solidFill>
              <a:latin typeface=".VnArial" panose="020B7200000000000000" pitchFamily="34" charset="0"/>
            </a:endParaRPr>
          </a:p>
        </p:txBody>
      </p:sp>
    </p:spTree>
  </p:cSld>
  <p:clrMapOvr>
    <a:masterClrMapping/>
  </p:clrMapOvr>
  <p:transition spd="slow">
    <p:wipe dir="d"/>
    <p:sndAc>
      <p:stSnd>
        <p:snd r:embed="rId9" name="millionair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subTnLst>
                                    <p:audio>
                                      <p:cMediaNode>
                                        <p:cTn display="0" masterRel="sameClick">
                                          <p:stCondLst>
                                            <p:cond evt="begin" delay="0">
                                              <p:tn val="30"/>
                                            </p:cond>
                                          </p:stCondLst>
                                          <p:endCondLst>
                                            <p:cond evt="onStopAudio" delay="0">
                                              <p:tgtEl>
                                                <p:sldTgt/>
                                              </p:tgtEl>
                                            </p:cond>
                                          </p:endCondLst>
                                        </p:cTn>
                                        <p:tgtEl>
                                          <p:sndTgt r:embed="rId10" name="applause.wav"/>
                                        </p:tgtEl>
                                      </p:cMediaNode>
                                    </p:audio>
                                  </p:subTnLst>
                                </p:cTn>
                              </p:par>
                              <p:par>
                                <p:cTn id="33" presetID="3" presetClass="exit" presetSubtype="10" fill="hold" grpId="1" nodeType="withEffect">
                                  <p:stCondLst>
                                    <p:cond delay="0"/>
                                  </p:stCondLst>
                                  <p:childTnLst>
                                    <p:animEffect transition="out" filter="blinds(horizontal)">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indefinite" fill="hold" display="0">
                  <p:stCondLst>
                    <p:cond delay="indefinite"/>
                  </p:stCondLst>
                  <p:endCondLst>
                    <p:cond evt="onPrev" delay="0">
                      <p:tgtEl>
                        <p:sldTgt/>
                      </p:tgtEl>
                    </p:cond>
                    <p:cond evt="onStopAudio" delay="0">
                      <p:tgtEl>
                        <p:sldTgt/>
                      </p:tgtEl>
                    </p:cond>
                  </p:endCondLst>
                </p:cTn>
                <p:tgtEl>
                  <p:spTgt spid="4108"/>
                </p:tgtEl>
              </p:cMediaNode>
            </p:audio>
            <p:seq concurrent="1" nextAc="seek">
              <p:cTn id="37" restart="whenNotActive" fill="hold" evtFilter="cancelBubble" nodeType="interactiveSeq">
                <p:stCondLst>
                  <p:cond evt="onClick" delay="0">
                    <p:tgtEl>
                      <p:spTgt spid="60"/>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4099" grpId="0"/>
      <p:bldP spid="4111" grpId="0" animBg="1"/>
      <p:bldP spid="27" grpId="0"/>
      <p:bldP spid="28" grpId="0"/>
      <p:bldP spid="28" grpId="1"/>
      <p:bldP spid="29" grpId="0"/>
      <p:bldP spid="29" grpId="1"/>
      <p:bldP spid="56" grpId="0"/>
      <p:bldP spid="5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p:cNvPicPr>
            <a:picLocks noChangeAspect="1"/>
          </p:cNvPicPr>
          <p:nvPr/>
        </p:nvPicPr>
        <p:blipFill>
          <a:blip r:embed="rId1">
            <a:clrChange>
              <a:clrFrom>
                <a:srgbClr val="10082F"/>
              </a:clrFrom>
              <a:clrTo>
                <a:srgbClr val="10082F">
                  <a:alpha val="0"/>
                </a:srgbClr>
              </a:clrTo>
            </a:clrChange>
          </a:blip>
          <a:stretch>
            <a:fillRect/>
          </a:stretch>
        </p:blipFill>
        <p:spPr>
          <a:xfrm>
            <a:off x="0" y="1600200"/>
            <a:ext cx="9144000" cy="1222375"/>
          </a:xfrm>
          <a:prstGeom prst="rect">
            <a:avLst/>
          </a:prstGeom>
          <a:noFill/>
          <a:ln w="38100">
            <a:noFill/>
          </a:ln>
        </p:spPr>
      </p:pic>
      <p:sp>
        <p:nvSpPr>
          <p:cNvPr id="4099" name="Rectangle 3"/>
          <p:cNvSpPr/>
          <p:nvPr/>
        </p:nvSpPr>
        <p:spPr>
          <a:xfrm>
            <a:off x="685800" y="1752600"/>
            <a:ext cx="8001000" cy="838200"/>
          </a:xfrm>
          <a:prstGeom prst="rect">
            <a:avLst/>
          </a:prstGeom>
          <a:noFill/>
          <a:ln w="9525">
            <a:noFill/>
          </a:ln>
        </p:spPr>
        <p:txBody>
          <a:bodyPr wrap="none" anchor="ctr" anchorCtr="0"/>
          <a:p>
            <a:pPr algn="ctr"/>
            <a:r>
              <a:rPr sz="2400" dirty="0">
                <a:solidFill>
                  <a:srgbClr val="FFCC00"/>
                </a:solidFill>
                <a:latin typeface=".VnTime" panose="020B7200000000000000" pitchFamily="34" charset="0"/>
              </a:rPr>
              <a:t>The stores in the mall will offer a ……..of products.</a:t>
            </a:r>
            <a:endParaRPr sz="2400" dirty="0">
              <a:solidFill>
                <a:srgbClr val="FFCC00"/>
              </a:solidFill>
              <a:latin typeface=".VnTime" panose="020B7200000000000000" pitchFamily="34" charset="0"/>
            </a:endParaRPr>
          </a:p>
        </p:txBody>
      </p:sp>
      <p:pic>
        <p:nvPicPr>
          <p:cNvPr id="4108" name="thinking.wav">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124200" y="1600200"/>
            <a:ext cx="914400" cy="914400"/>
          </a:xfrm>
          <a:prstGeom prst="rect">
            <a:avLst/>
          </a:prstGeom>
          <a:noFill/>
          <a:ln w="9525">
            <a:noFill/>
          </a:ln>
        </p:spPr>
      </p:pic>
      <p:pic>
        <p:nvPicPr>
          <p:cNvPr id="14341" name="Picture 13" descr="biglogo">
            <a:hlinkClick r:id="" action="ppaction://noaction">
              <a:snd r:embed="rId5" name="millionaire3.wav"/>
            </a:hlinkClick>
          </p:cNvPr>
          <p:cNvPicPr>
            <a:picLocks noChangeAspect="1"/>
          </p:cNvPicPr>
          <p:nvPr/>
        </p:nvPicPr>
        <p:blipFill>
          <a:blip r:embed="rId6"/>
          <a:stretch>
            <a:fillRect/>
          </a:stretch>
        </p:blipFill>
        <p:spPr>
          <a:xfrm>
            <a:off x="50800" y="101600"/>
            <a:ext cx="1295400" cy="1289050"/>
          </a:xfrm>
          <a:prstGeom prst="rect">
            <a:avLst/>
          </a:prstGeom>
          <a:noFill/>
          <a:ln w="9525">
            <a:noFill/>
          </a:ln>
        </p:spPr>
      </p:pic>
      <p:sp>
        <p:nvSpPr>
          <p:cNvPr id="14342" name="WordArt 31"/>
          <p:cNvSpPr>
            <a:spLocks noTextEdit="1"/>
          </p:cNvSpPr>
          <p:nvPr/>
        </p:nvSpPr>
        <p:spPr>
          <a:xfrm>
            <a:off x="3886200" y="304800"/>
            <a:ext cx="4514850" cy="349250"/>
          </a:xfrm>
          <a:prstGeom prst="rect">
            <a:avLst/>
          </a:prstGeom>
        </p:spPr>
        <p:txBody>
          <a:bodyPr wrap="none" fromWordArt="1">
            <a:prstTxWarp prst="textPlain">
              <a:avLst>
                <a:gd name="adj" fmla="val 50000"/>
              </a:avLst>
            </a:prstTxWarp>
            <a:normAutofit/>
          </a:bodyPr>
          <a:p>
            <a:pPr algn="l" eaLnBrk="0" hangingPunct="0"/>
            <a:r>
              <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rPr>
              <a:t>Who's a milionaire?</a:t>
            </a:r>
            <a:endPar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endParaRPr>
          </a:p>
        </p:txBody>
      </p:sp>
      <p:pic>
        <p:nvPicPr>
          <p:cNvPr id="14343" name="Picture 5"/>
          <p:cNvPicPr>
            <a:picLocks noChangeAspect="1"/>
          </p:cNvPicPr>
          <p:nvPr/>
        </p:nvPicPr>
        <p:blipFill>
          <a:blip r:embed="rId7"/>
          <a:stretch>
            <a:fillRect/>
          </a:stretch>
        </p:blipFill>
        <p:spPr>
          <a:xfrm>
            <a:off x="241300" y="5410200"/>
            <a:ext cx="4343400" cy="646113"/>
          </a:xfrm>
          <a:prstGeom prst="rect">
            <a:avLst/>
          </a:prstGeom>
          <a:noFill/>
          <a:ln w="38100">
            <a:noFill/>
          </a:ln>
        </p:spPr>
      </p:pic>
      <p:cxnSp>
        <p:nvCxnSpPr>
          <p:cNvPr id="14344" name="Straight Connector 20"/>
          <p:cNvCxnSpPr/>
          <p:nvPr/>
        </p:nvCxnSpPr>
        <p:spPr>
          <a:xfrm>
            <a:off x="1295400" y="733425"/>
            <a:ext cx="7162800" cy="28575"/>
          </a:xfrm>
          <a:prstGeom prst="line">
            <a:avLst/>
          </a:prstGeom>
          <a:ln w="38100" cap="flat" cmpd="sng">
            <a:solidFill>
              <a:schemeClr val="bg1"/>
            </a:solidFill>
            <a:prstDash val="solid"/>
            <a:headEnd type="none" w="med" len="med"/>
            <a:tailEnd type="none" w="med" len="med"/>
          </a:ln>
        </p:spPr>
      </p:cxnSp>
      <p:pic>
        <p:nvPicPr>
          <p:cNvPr id="14345" name="Picture 5"/>
          <p:cNvPicPr>
            <a:picLocks noChangeAspect="1"/>
          </p:cNvPicPr>
          <p:nvPr/>
        </p:nvPicPr>
        <p:blipFill>
          <a:blip r:embed="rId7"/>
          <a:stretch>
            <a:fillRect/>
          </a:stretch>
        </p:blipFill>
        <p:spPr>
          <a:xfrm>
            <a:off x="241300" y="4724400"/>
            <a:ext cx="4343400" cy="646113"/>
          </a:xfrm>
          <a:prstGeom prst="rect">
            <a:avLst/>
          </a:prstGeom>
          <a:noFill/>
          <a:ln w="38100">
            <a:noFill/>
          </a:ln>
        </p:spPr>
      </p:pic>
      <p:pic>
        <p:nvPicPr>
          <p:cNvPr id="14346" name="Picture 5"/>
          <p:cNvPicPr>
            <a:picLocks noChangeAspect="1"/>
          </p:cNvPicPr>
          <p:nvPr/>
        </p:nvPicPr>
        <p:blipFill>
          <a:blip r:embed="rId7"/>
          <a:stretch>
            <a:fillRect/>
          </a:stretch>
        </p:blipFill>
        <p:spPr>
          <a:xfrm>
            <a:off x="4648200" y="5410200"/>
            <a:ext cx="4343400" cy="646113"/>
          </a:xfrm>
          <a:prstGeom prst="rect">
            <a:avLst/>
          </a:prstGeom>
          <a:noFill/>
          <a:ln w="38100">
            <a:noFill/>
          </a:ln>
        </p:spPr>
      </p:pic>
      <p:pic>
        <p:nvPicPr>
          <p:cNvPr id="14347" name="Picture 5"/>
          <p:cNvPicPr>
            <a:picLocks noChangeAspect="1"/>
          </p:cNvPicPr>
          <p:nvPr/>
        </p:nvPicPr>
        <p:blipFill>
          <a:blip r:embed="rId7"/>
          <a:stretch>
            <a:fillRect/>
          </a:stretch>
        </p:blipFill>
        <p:spPr>
          <a:xfrm>
            <a:off x="4648200" y="4724400"/>
            <a:ext cx="4343400" cy="646113"/>
          </a:xfrm>
          <a:prstGeom prst="rect">
            <a:avLst/>
          </a:prstGeom>
          <a:noFill/>
          <a:ln w="38100">
            <a:noFill/>
          </a:ln>
        </p:spPr>
      </p:pic>
      <p:sp>
        <p:nvSpPr>
          <p:cNvPr id="4111" name="AutoShape 15"/>
          <p:cNvSpPr/>
          <p:nvPr/>
        </p:nvSpPr>
        <p:spPr>
          <a:xfrm>
            <a:off x="4941888" y="4724400"/>
            <a:ext cx="4038600" cy="609600"/>
          </a:xfrm>
          <a:prstGeom prst="hexagon">
            <a:avLst>
              <a:gd name="adj" fmla="val 61619"/>
              <a:gd name="vf" fmla="val 115470"/>
            </a:avLst>
          </a:prstGeom>
          <a:solidFill>
            <a:srgbClr val="00FF00"/>
          </a:solidFill>
          <a:ln w="38100" cap="flat" cmpd="dbl">
            <a:solidFill>
              <a:srgbClr val="00FF00"/>
            </a:solidFill>
            <a:prstDash val="solid"/>
            <a:miter/>
            <a:headEnd type="none" w="med" len="med"/>
            <a:tailEnd type="none" w="med" len="med"/>
          </a:ln>
        </p:spPr>
        <p:txBody>
          <a:bodyPr wrap="none" anchor="ctr" anchorCtr="0"/>
          <a:p>
            <a:r>
              <a:rPr sz="2400" dirty="0">
                <a:solidFill>
                  <a:srgbClr val="FF0066"/>
                </a:solidFill>
                <a:latin typeface=".VnArial" panose="020B7200000000000000" pitchFamily="34" charset="0"/>
              </a:rPr>
              <a:t>B. wider selection </a:t>
            </a:r>
            <a:endParaRPr sz="2400" dirty="0">
              <a:solidFill>
                <a:srgbClr val="FF0066"/>
              </a:solidFill>
              <a:latin typeface=".VnArial" panose="020B7200000000000000" pitchFamily="34" charset="0"/>
            </a:endParaRPr>
          </a:p>
        </p:txBody>
      </p:sp>
      <p:sp>
        <p:nvSpPr>
          <p:cNvPr id="27" name="TextBox 26"/>
          <p:cNvSpPr txBox="1"/>
          <p:nvPr/>
        </p:nvSpPr>
        <p:spPr>
          <a:xfrm>
            <a:off x="5260975" y="4818063"/>
            <a:ext cx="3197225" cy="461962"/>
          </a:xfrm>
          <a:prstGeom prst="rect">
            <a:avLst/>
          </a:prstGeom>
          <a:noFill/>
          <a:ln w="9525">
            <a:noFill/>
          </a:ln>
        </p:spPr>
        <p:txBody>
          <a:bodyPr>
            <a:spAutoFit/>
          </a:bodyPr>
          <a:p>
            <a:r>
              <a:rPr sz="2400" dirty="0">
                <a:solidFill>
                  <a:schemeClr val="bg1"/>
                </a:solidFill>
                <a:latin typeface=".VnArial" panose="020B7200000000000000" pitchFamily="34" charset="0"/>
              </a:rPr>
              <a:t>B. wider selection </a:t>
            </a:r>
            <a:endParaRPr sz="2400" dirty="0">
              <a:solidFill>
                <a:schemeClr val="bg1"/>
              </a:solidFill>
              <a:latin typeface=".VnArial" panose="020B7200000000000000" pitchFamily="34" charset="0"/>
            </a:endParaRPr>
          </a:p>
        </p:txBody>
      </p:sp>
      <p:sp>
        <p:nvSpPr>
          <p:cNvPr id="28" name="TextBox 27"/>
          <p:cNvSpPr txBox="1"/>
          <p:nvPr/>
        </p:nvSpPr>
        <p:spPr>
          <a:xfrm>
            <a:off x="5275263" y="5486400"/>
            <a:ext cx="3335337" cy="461963"/>
          </a:xfrm>
          <a:prstGeom prst="rect">
            <a:avLst/>
          </a:prstGeom>
          <a:noFill/>
          <a:ln w="9525">
            <a:noFill/>
          </a:ln>
        </p:spPr>
        <p:txBody>
          <a:bodyPr>
            <a:spAutoFit/>
          </a:bodyPr>
          <a:p>
            <a:r>
              <a:rPr sz="2400" dirty="0">
                <a:solidFill>
                  <a:schemeClr val="bg1"/>
                </a:solidFill>
                <a:latin typeface=".VnArial" panose="020B7200000000000000" pitchFamily="34" charset="0"/>
              </a:rPr>
              <a:t>D. many selections </a:t>
            </a:r>
            <a:r>
              <a:rPr dirty="0">
                <a:latin typeface=".VnArial" panose="020B7200000000000000" pitchFamily="34" charset="0"/>
              </a:rPr>
              <a:t> </a:t>
            </a:r>
            <a:endParaRPr dirty="0">
              <a:latin typeface=".VnArial" panose="020B7200000000000000" pitchFamily="34" charset="0"/>
            </a:endParaRPr>
          </a:p>
        </p:txBody>
      </p:sp>
      <p:sp>
        <p:nvSpPr>
          <p:cNvPr id="29" name="TextBox 28"/>
          <p:cNvSpPr txBox="1"/>
          <p:nvPr/>
        </p:nvSpPr>
        <p:spPr>
          <a:xfrm>
            <a:off x="773113" y="5486400"/>
            <a:ext cx="3494087" cy="461963"/>
          </a:xfrm>
          <a:prstGeom prst="rect">
            <a:avLst/>
          </a:prstGeom>
          <a:noFill/>
          <a:ln w="9525">
            <a:noFill/>
          </a:ln>
        </p:spPr>
        <p:txBody>
          <a:bodyPr>
            <a:spAutoFit/>
          </a:bodyPr>
          <a:p>
            <a:r>
              <a:rPr sz="2400" dirty="0">
                <a:solidFill>
                  <a:schemeClr val="bg1"/>
                </a:solidFill>
                <a:latin typeface=".VnArial" panose="020B7200000000000000" pitchFamily="34" charset="0"/>
              </a:rPr>
              <a:t>C. smaller selection </a:t>
            </a:r>
            <a:r>
              <a:rPr dirty="0">
                <a:latin typeface=".VnArial" panose="020B7200000000000000" pitchFamily="34" charset="0"/>
              </a:rPr>
              <a:t>  </a:t>
            </a:r>
            <a:endParaRPr dirty="0">
              <a:latin typeface=".VnArial" panose="020B7200000000000000" pitchFamily="34" charset="0"/>
            </a:endParaRPr>
          </a:p>
        </p:txBody>
      </p:sp>
      <p:grpSp>
        <p:nvGrpSpPr>
          <p:cNvPr id="2" name="Group 60"/>
          <p:cNvGrpSpPr/>
          <p:nvPr/>
        </p:nvGrpSpPr>
        <p:grpSpPr>
          <a:xfrm>
            <a:off x="2971800" y="3886200"/>
            <a:ext cx="1295400" cy="685800"/>
            <a:chOff x="2971800" y="3886200"/>
            <a:chExt cx="1295400" cy="685800"/>
          </a:xfrm>
        </p:grpSpPr>
        <p:sp>
          <p:nvSpPr>
            <p:cNvPr id="14358" name="AutoShape 27"/>
            <p:cNvSpPr/>
            <p:nvPr/>
          </p:nvSpPr>
          <p:spPr>
            <a:xfrm rot="5400000">
              <a:off x="3810000" y="4114800"/>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4359" name="AutoShape 22"/>
            <p:cNvSpPr/>
            <p:nvPr/>
          </p:nvSpPr>
          <p:spPr>
            <a:xfrm rot="5400000">
              <a:off x="3200400" y="4125684"/>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4360" name="Oval 26"/>
            <p:cNvSpPr/>
            <p:nvPr/>
          </p:nvSpPr>
          <p:spPr>
            <a:xfrm>
              <a:off x="35814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4361" name="Oval 25"/>
            <p:cNvSpPr/>
            <p:nvPr/>
          </p:nvSpPr>
          <p:spPr>
            <a:xfrm>
              <a:off x="32766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4362" name="Oval 23"/>
            <p:cNvSpPr/>
            <p:nvPr/>
          </p:nvSpPr>
          <p:spPr>
            <a:xfrm>
              <a:off x="38862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pPr algn="ctr"/>
              <a:endParaRPr dirty="0">
                <a:solidFill>
                  <a:schemeClr val="bg1"/>
                </a:solidFill>
                <a:latin typeface="Garamond" panose="02020404030301010803" pitchFamily="18" charset="0"/>
              </a:endParaRPr>
            </a:p>
          </p:txBody>
        </p:sp>
        <p:sp>
          <p:nvSpPr>
            <p:cNvPr id="14363" name="AutoShape 24"/>
            <p:cNvSpPr/>
            <p:nvPr/>
          </p:nvSpPr>
          <p:spPr>
            <a:xfrm rot="5400000">
              <a:off x="3505200" y="4125686"/>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4364" name="Oval 18"/>
            <p:cNvSpPr/>
            <p:nvPr/>
          </p:nvSpPr>
          <p:spPr>
            <a:xfrm>
              <a:off x="29718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grpSp>
      <p:sp>
        <p:nvSpPr>
          <p:cNvPr id="14353" name="Oval 19"/>
          <p:cNvSpPr/>
          <p:nvPr/>
        </p:nvSpPr>
        <p:spPr>
          <a:xfrm>
            <a:off x="16002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pic>
        <p:nvPicPr>
          <p:cNvPr id="14354" name="Picture 21"/>
          <p:cNvPicPr>
            <a:picLocks noChangeAspect="1"/>
          </p:cNvPicPr>
          <p:nvPr/>
        </p:nvPicPr>
        <p:blipFill>
          <a:blip r:embed="rId8"/>
          <a:stretch>
            <a:fillRect/>
          </a:stretch>
        </p:blipFill>
        <p:spPr>
          <a:xfrm flipV="1">
            <a:off x="1981200" y="3916363"/>
            <a:ext cx="514350" cy="606425"/>
          </a:xfrm>
          <a:prstGeom prst="rect">
            <a:avLst/>
          </a:prstGeom>
          <a:noFill/>
          <a:ln w="9525">
            <a:noFill/>
          </a:ln>
        </p:spPr>
      </p:pic>
      <p:sp>
        <p:nvSpPr>
          <p:cNvPr id="14355" name="Oval 17"/>
          <p:cNvSpPr/>
          <p:nvPr/>
        </p:nvSpPr>
        <p:spPr>
          <a:xfrm>
            <a:off x="2286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solidFill>
                <a:schemeClr val="bg1"/>
              </a:solidFill>
              <a:latin typeface="Times New Roman" panose="02020603050405020304" pitchFamily="18" charset="0"/>
            </a:endParaRPr>
          </a:p>
        </p:txBody>
      </p:sp>
      <p:sp>
        <p:nvSpPr>
          <p:cNvPr id="56" name="TextBox 55"/>
          <p:cNvSpPr txBox="1"/>
          <p:nvPr/>
        </p:nvSpPr>
        <p:spPr>
          <a:xfrm>
            <a:off x="769938" y="4800600"/>
            <a:ext cx="3421062" cy="461963"/>
          </a:xfrm>
          <a:prstGeom prst="rect">
            <a:avLst/>
          </a:prstGeom>
          <a:noFill/>
          <a:ln w="9525">
            <a:noFill/>
          </a:ln>
        </p:spPr>
        <p:txBody>
          <a:bodyPr>
            <a:spAutoFit/>
          </a:bodyPr>
          <a:p>
            <a:r>
              <a:rPr sz="2400" dirty="0">
                <a:solidFill>
                  <a:schemeClr val="bg1"/>
                </a:solidFill>
                <a:latin typeface=".VnArial" panose="020B7200000000000000" pitchFamily="34" charset="0"/>
              </a:rPr>
              <a:t>A. little selection</a:t>
            </a:r>
            <a:r>
              <a:rPr dirty="0">
                <a:latin typeface=".VnArial" panose="020B7200000000000000" pitchFamily="34" charset="0"/>
              </a:rPr>
              <a:t>  </a:t>
            </a:r>
            <a:endParaRPr dirty="0">
              <a:latin typeface=".VnArial" panose="020B7200000000000000" pitchFamily="34" charset="0"/>
            </a:endParaRPr>
          </a:p>
        </p:txBody>
      </p:sp>
      <p:sp>
        <p:nvSpPr>
          <p:cNvPr id="60" name="Oval 59"/>
          <p:cNvSpPr/>
          <p:nvPr/>
        </p:nvSpPr>
        <p:spPr>
          <a:xfrm>
            <a:off x="250825" y="3886200"/>
            <a:ext cx="1262063" cy="685800"/>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algn="ctr"/>
            <a:r>
              <a:rPr dirty="0">
                <a:solidFill>
                  <a:srgbClr val="FF0000"/>
                </a:solidFill>
                <a:latin typeface=".VnArial" panose="020B7200000000000000" pitchFamily="34" charset="0"/>
              </a:rPr>
              <a:t>50:50</a:t>
            </a:r>
            <a:endParaRPr dirty="0">
              <a:solidFill>
                <a:srgbClr val="FF0000"/>
              </a:solidFill>
              <a:latin typeface=".VnArial" panose="020B7200000000000000" pitchFamily="34" charset="0"/>
            </a:endParaRPr>
          </a:p>
        </p:txBody>
      </p:sp>
    </p:spTree>
  </p:cSld>
  <p:clrMapOvr>
    <a:masterClrMapping/>
  </p:clrMapOvr>
  <p:transition spd="slow">
    <p:wipe dir="d"/>
    <p:sndAc>
      <p:stSnd>
        <p:snd r:embed="rId9" name="millionair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subTnLst>
                                    <p:audio>
                                      <p:cMediaNode>
                                        <p:cTn display="0" masterRel="sameClick">
                                          <p:stCondLst>
                                            <p:cond evt="begin" delay="0">
                                              <p:tn val="30"/>
                                            </p:cond>
                                          </p:stCondLst>
                                          <p:endCondLst>
                                            <p:cond evt="onStopAudio" delay="0">
                                              <p:tgtEl>
                                                <p:sldTgt/>
                                              </p:tgtEl>
                                            </p:cond>
                                          </p:endCondLst>
                                        </p:cTn>
                                        <p:tgtEl>
                                          <p:sndTgt r:embed="rId10" name="applause.wav"/>
                                        </p:tgtEl>
                                      </p:cMediaNode>
                                    </p:audio>
                                  </p:subTnLst>
                                </p:cTn>
                              </p:par>
                              <p:par>
                                <p:cTn id="33" presetID="3" presetClass="exit" presetSubtype="10" fill="hold" grpId="1" nodeType="withEffect">
                                  <p:stCondLst>
                                    <p:cond delay="0"/>
                                  </p:stCondLst>
                                  <p:childTnLst>
                                    <p:animEffect transition="out" filter="blinds(horizontal)">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indefinite" fill="hold" display="0">
                  <p:stCondLst>
                    <p:cond delay="indefinite"/>
                  </p:stCondLst>
                  <p:endCondLst>
                    <p:cond evt="onPrev" delay="0">
                      <p:tgtEl>
                        <p:sldTgt/>
                      </p:tgtEl>
                    </p:cond>
                    <p:cond evt="onStopAudio" delay="0">
                      <p:tgtEl>
                        <p:sldTgt/>
                      </p:tgtEl>
                    </p:cond>
                  </p:endCondLst>
                </p:cTn>
                <p:tgtEl>
                  <p:spTgt spid="4108"/>
                </p:tgtEl>
              </p:cMediaNode>
            </p:audio>
            <p:seq concurrent="1" nextAc="seek">
              <p:cTn id="37" restart="whenNotActive" fill="hold" evtFilter="cancelBubble" nodeType="interactiveSeq">
                <p:stCondLst>
                  <p:cond evt="onClick" delay="0">
                    <p:tgtEl>
                      <p:spTgt spid="60"/>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4099" grpId="0"/>
      <p:bldP spid="4111" grpId="0" animBg="1"/>
      <p:bldP spid="27" grpId="0"/>
      <p:bldP spid="27" grpId="1"/>
      <p:bldP spid="28" grpId="0"/>
      <p:bldP spid="28" grpId="1"/>
      <p:bldP spid="29" grpId="0"/>
      <p:bldP spid="29" grpId="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p:cNvPicPr>
            <a:picLocks noChangeAspect="1"/>
          </p:cNvPicPr>
          <p:nvPr/>
        </p:nvPicPr>
        <p:blipFill>
          <a:blip r:embed="rId1">
            <a:clrChange>
              <a:clrFrom>
                <a:srgbClr val="10082F"/>
              </a:clrFrom>
              <a:clrTo>
                <a:srgbClr val="10082F">
                  <a:alpha val="0"/>
                </a:srgbClr>
              </a:clrTo>
            </a:clrChange>
          </a:blip>
          <a:stretch>
            <a:fillRect/>
          </a:stretch>
        </p:blipFill>
        <p:spPr>
          <a:xfrm>
            <a:off x="0" y="1600200"/>
            <a:ext cx="9144000" cy="1222375"/>
          </a:xfrm>
          <a:prstGeom prst="rect">
            <a:avLst/>
          </a:prstGeom>
          <a:noFill/>
          <a:ln w="38100">
            <a:noFill/>
          </a:ln>
        </p:spPr>
      </p:pic>
      <p:sp>
        <p:nvSpPr>
          <p:cNvPr id="4099" name="Rectangle 3"/>
          <p:cNvSpPr/>
          <p:nvPr/>
        </p:nvSpPr>
        <p:spPr>
          <a:xfrm>
            <a:off x="685800" y="1752600"/>
            <a:ext cx="8001000" cy="838200"/>
          </a:xfrm>
          <a:prstGeom prst="rect">
            <a:avLst/>
          </a:prstGeom>
          <a:noFill/>
          <a:ln w="9525">
            <a:noFill/>
          </a:ln>
        </p:spPr>
        <p:txBody>
          <a:bodyPr wrap="none" anchor="ctr" anchorCtr="0"/>
          <a:p>
            <a:pPr algn="ctr"/>
            <a:r>
              <a:rPr sz="2000" dirty="0">
                <a:solidFill>
                  <a:srgbClr val="FFCC00"/>
                </a:solidFill>
                <a:latin typeface=".VnTime" panose="020B7200000000000000" pitchFamily="34" charset="0"/>
              </a:rPr>
              <a:t>Store owners have been ……..about the new mall for a few months.</a:t>
            </a:r>
            <a:endParaRPr sz="2000" dirty="0">
              <a:solidFill>
                <a:srgbClr val="FFCC00"/>
              </a:solidFill>
              <a:latin typeface=".VnTime" panose="020B7200000000000000" pitchFamily="34" charset="0"/>
            </a:endParaRPr>
          </a:p>
        </p:txBody>
      </p:sp>
      <p:pic>
        <p:nvPicPr>
          <p:cNvPr id="4108" name="thinking.wav">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124200" y="1600200"/>
            <a:ext cx="914400" cy="914400"/>
          </a:xfrm>
          <a:prstGeom prst="rect">
            <a:avLst/>
          </a:prstGeom>
          <a:noFill/>
          <a:ln w="9525">
            <a:noFill/>
          </a:ln>
        </p:spPr>
      </p:pic>
      <p:pic>
        <p:nvPicPr>
          <p:cNvPr id="15365" name="Picture 13" descr="biglogo">
            <a:hlinkClick r:id="" action="ppaction://noaction">
              <a:snd r:embed="rId5" name="millionaire3.wav"/>
            </a:hlinkClick>
          </p:cNvPr>
          <p:cNvPicPr>
            <a:picLocks noChangeAspect="1"/>
          </p:cNvPicPr>
          <p:nvPr/>
        </p:nvPicPr>
        <p:blipFill>
          <a:blip r:embed="rId6"/>
          <a:stretch>
            <a:fillRect/>
          </a:stretch>
        </p:blipFill>
        <p:spPr>
          <a:xfrm>
            <a:off x="50800" y="101600"/>
            <a:ext cx="1295400" cy="1289050"/>
          </a:xfrm>
          <a:prstGeom prst="rect">
            <a:avLst/>
          </a:prstGeom>
          <a:noFill/>
          <a:ln w="9525">
            <a:noFill/>
          </a:ln>
        </p:spPr>
      </p:pic>
      <p:sp>
        <p:nvSpPr>
          <p:cNvPr id="15366" name="WordArt 31"/>
          <p:cNvSpPr>
            <a:spLocks noTextEdit="1"/>
          </p:cNvSpPr>
          <p:nvPr/>
        </p:nvSpPr>
        <p:spPr>
          <a:xfrm>
            <a:off x="3886200" y="304800"/>
            <a:ext cx="4514850" cy="349250"/>
          </a:xfrm>
          <a:prstGeom prst="rect">
            <a:avLst/>
          </a:prstGeom>
        </p:spPr>
        <p:txBody>
          <a:bodyPr wrap="none" fromWordArt="1">
            <a:prstTxWarp prst="textPlain">
              <a:avLst>
                <a:gd name="adj" fmla="val 50000"/>
              </a:avLst>
            </a:prstTxWarp>
            <a:normAutofit/>
          </a:bodyPr>
          <a:p>
            <a:pPr algn="l" eaLnBrk="0" hangingPunct="0"/>
            <a:r>
              <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rPr>
              <a:t>Who's a milionaire?</a:t>
            </a:r>
            <a:endPar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endParaRPr>
          </a:p>
        </p:txBody>
      </p:sp>
      <p:pic>
        <p:nvPicPr>
          <p:cNvPr id="15367" name="Picture 5"/>
          <p:cNvPicPr>
            <a:picLocks noChangeAspect="1"/>
          </p:cNvPicPr>
          <p:nvPr/>
        </p:nvPicPr>
        <p:blipFill>
          <a:blip r:embed="rId7"/>
          <a:stretch>
            <a:fillRect/>
          </a:stretch>
        </p:blipFill>
        <p:spPr>
          <a:xfrm>
            <a:off x="241300" y="5410200"/>
            <a:ext cx="4343400" cy="646113"/>
          </a:xfrm>
          <a:prstGeom prst="rect">
            <a:avLst/>
          </a:prstGeom>
          <a:noFill/>
          <a:ln w="38100">
            <a:noFill/>
          </a:ln>
        </p:spPr>
      </p:pic>
      <p:cxnSp>
        <p:nvCxnSpPr>
          <p:cNvPr id="15368" name="Straight Connector 20"/>
          <p:cNvCxnSpPr/>
          <p:nvPr/>
        </p:nvCxnSpPr>
        <p:spPr>
          <a:xfrm>
            <a:off x="1295400" y="733425"/>
            <a:ext cx="7162800" cy="28575"/>
          </a:xfrm>
          <a:prstGeom prst="line">
            <a:avLst/>
          </a:prstGeom>
          <a:ln w="38100" cap="flat" cmpd="sng">
            <a:solidFill>
              <a:schemeClr val="bg1"/>
            </a:solidFill>
            <a:prstDash val="solid"/>
            <a:headEnd type="none" w="med" len="med"/>
            <a:tailEnd type="none" w="med" len="med"/>
          </a:ln>
        </p:spPr>
      </p:cxnSp>
      <p:pic>
        <p:nvPicPr>
          <p:cNvPr id="15369" name="Picture 5"/>
          <p:cNvPicPr>
            <a:picLocks noChangeAspect="1"/>
          </p:cNvPicPr>
          <p:nvPr/>
        </p:nvPicPr>
        <p:blipFill>
          <a:blip r:embed="rId7"/>
          <a:stretch>
            <a:fillRect/>
          </a:stretch>
        </p:blipFill>
        <p:spPr>
          <a:xfrm>
            <a:off x="241300" y="4724400"/>
            <a:ext cx="4343400" cy="646113"/>
          </a:xfrm>
          <a:prstGeom prst="rect">
            <a:avLst/>
          </a:prstGeom>
          <a:noFill/>
          <a:ln w="38100">
            <a:noFill/>
          </a:ln>
        </p:spPr>
      </p:pic>
      <p:pic>
        <p:nvPicPr>
          <p:cNvPr id="15370" name="Picture 5"/>
          <p:cNvPicPr>
            <a:picLocks noChangeAspect="1"/>
          </p:cNvPicPr>
          <p:nvPr/>
        </p:nvPicPr>
        <p:blipFill>
          <a:blip r:embed="rId7"/>
          <a:stretch>
            <a:fillRect/>
          </a:stretch>
        </p:blipFill>
        <p:spPr>
          <a:xfrm>
            <a:off x="4648200" y="5410200"/>
            <a:ext cx="4343400" cy="646113"/>
          </a:xfrm>
          <a:prstGeom prst="rect">
            <a:avLst/>
          </a:prstGeom>
          <a:noFill/>
          <a:ln w="38100">
            <a:noFill/>
          </a:ln>
        </p:spPr>
      </p:pic>
      <p:pic>
        <p:nvPicPr>
          <p:cNvPr id="15371" name="Picture 5"/>
          <p:cNvPicPr>
            <a:picLocks noChangeAspect="1"/>
          </p:cNvPicPr>
          <p:nvPr/>
        </p:nvPicPr>
        <p:blipFill>
          <a:blip r:embed="rId7"/>
          <a:stretch>
            <a:fillRect/>
          </a:stretch>
        </p:blipFill>
        <p:spPr>
          <a:xfrm>
            <a:off x="4648200" y="4724400"/>
            <a:ext cx="4343400" cy="646113"/>
          </a:xfrm>
          <a:prstGeom prst="rect">
            <a:avLst/>
          </a:prstGeom>
          <a:noFill/>
          <a:ln w="38100">
            <a:noFill/>
          </a:ln>
        </p:spPr>
      </p:pic>
      <p:sp>
        <p:nvSpPr>
          <p:cNvPr id="4111" name="AutoShape 15"/>
          <p:cNvSpPr/>
          <p:nvPr/>
        </p:nvSpPr>
        <p:spPr>
          <a:xfrm>
            <a:off x="544513" y="4735513"/>
            <a:ext cx="4038600" cy="609600"/>
          </a:xfrm>
          <a:prstGeom prst="hexagon">
            <a:avLst>
              <a:gd name="adj" fmla="val 61619"/>
              <a:gd name="vf" fmla="val 115470"/>
            </a:avLst>
          </a:prstGeom>
          <a:solidFill>
            <a:srgbClr val="00FF00"/>
          </a:solidFill>
          <a:ln w="38100" cap="flat" cmpd="dbl">
            <a:solidFill>
              <a:srgbClr val="00FF00"/>
            </a:solidFill>
            <a:prstDash val="solid"/>
            <a:miter/>
            <a:headEnd type="none" w="med" len="med"/>
            <a:tailEnd type="none" w="med" len="med"/>
          </a:ln>
        </p:spPr>
        <p:txBody>
          <a:bodyPr wrap="none" anchor="ctr" anchorCtr="0"/>
          <a:p>
            <a:r>
              <a:rPr sz="2400" dirty="0">
                <a:solidFill>
                  <a:srgbClr val="FF0066"/>
                </a:solidFill>
                <a:latin typeface=".VnArial" panose="020B7200000000000000" pitchFamily="34" charset="0"/>
              </a:rPr>
              <a:t>A. concerned</a:t>
            </a:r>
            <a:endParaRPr sz="2400" dirty="0">
              <a:solidFill>
                <a:srgbClr val="FF0066"/>
              </a:solidFill>
              <a:latin typeface=".VnArial" panose="020B7200000000000000" pitchFamily="34" charset="0"/>
            </a:endParaRPr>
          </a:p>
        </p:txBody>
      </p:sp>
      <p:sp>
        <p:nvSpPr>
          <p:cNvPr id="27" name="TextBox 26"/>
          <p:cNvSpPr txBox="1"/>
          <p:nvPr/>
        </p:nvSpPr>
        <p:spPr>
          <a:xfrm>
            <a:off x="5192713" y="4800600"/>
            <a:ext cx="3197225" cy="461963"/>
          </a:xfrm>
          <a:prstGeom prst="rect">
            <a:avLst/>
          </a:prstGeom>
          <a:noFill/>
          <a:ln w="9525">
            <a:noFill/>
          </a:ln>
        </p:spPr>
        <p:txBody>
          <a:bodyPr>
            <a:spAutoFit/>
          </a:bodyPr>
          <a:p>
            <a:r>
              <a:rPr sz="2400" dirty="0">
                <a:solidFill>
                  <a:schemeClr val="bg1"/>
                </a:solidFill>
                <a:latin typeface=".VnArial" panose="020B7200000000000000" pitchFamily="34" charset="0"/>
              </a:rPr>
              <a:t>B. happy</a:t>
            </a:r>
            <a:endParaRPr sz="2400" dirty="0">
              <a:solidFill>
                <a:schemeClr val="bg1"/>
              </a:solidFill>
              <a:latin typeface=".VnArial" panose="020B7200000000000000" pitchFamily="34" charset="0"/>
            </a:endParaRPr>
          </a:p>
        </p:txBody>
      </p:sp>
      <p:sp>
        <p:nvSpPr>
          <p:cNvPr id="28" name="TextBox 27"/>
          <p:cNvSpPr txBox="1"/>
          <p:nvPr/>
        </p:nvSpPr>
        <p:spPr>
          <a:xfrm>
            <a:off x="5221288" y="5486400"/>
            <a:ext cx="2420937" cy="461963"/>
          </a:xfrm>
          <a:prstGeom prst="rect">
            <a:avLst/>
          </a:prstGeom>
          <a:noFill/>
          <a:ln w="9525">
            <a:noFill/>
          </a:ln>
        </p:spPr>
        <p:txBody>
          <a:bodyPr>
            <a:spAutoFit/>
          </a:bodyPr>
          <a:p>
            <a:r>
              <a:rPr sz="2400" dirty="0">
                <a:solidFill>
                  <a:schemeClr val="bg1"/>
                </a:solidFill>
                <a:latin typeface=".VnArial" panose="020B7200000000000000" pitchFamily="34" charset="0"/>
              </a:rPr>
              <a:t>D. comfortable </a:t>
            </a:r>
            <a:r>
              <a:rPr dirty="0">
                <a:latin typeface=".VnArial" panose="020B7200000000000000" pitchFamily="34" charset="0"/>
              </a:rPr>
              <a:t> </a:t>
            </a:r>
            <a:endParaRPr dirty="0">
              <a:latin typeface=".VnArial" panose="020B7200000000000000" pitchFamily="34" charset="0"/>
            </a:endParaRPr>
          </a:p>
        </p:txBody>
      </p:sp>
      <p:sp>
        <p:nvSpPr>
          <p:cNvPr id="29" name="TextBox 28"/>
          <p:cNvSpPr txBox="1"/>
          <p:nvPr/>
        </p:nvSpPr>
        <p:spPr>
          <a:xfrm>
            <a:off x="773113" y="54864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C. interested </a:t>
            </a:r>
            <a:r>
              <a:rPr dirty="0">
                <a:latin typeface=".VnArial" panose="020B7200000000000000" pitchFamily="34" charset="0"/>
              </a:rPr>
              <a:t>  </a:t>
            </a:r>
            <a:endParaRPr dirty="0">
              <a:latin typeface=".VnArial" panose="020B7200000000000000" pitchFamily="34" charset="0"/>
            </a:endParaRPr>
          </a:p>
        </p:txBody>
      </p:sp>
      <p:grpSp>
        <p:nvGrpSpPr>
          <p:cNvPr id="2" name="Group 60"/>
          <p:cNvGrpSpPr/>
          <p:nvPr/>
        </p:nvGrpSpPr>
        <p:grpSpPr>
          <a:xfrm>
            <a:off x="2971800" y="3886200"/>
            <a:ext cx="1295400" cy="685800"/>
            <a:chOff x="2971800" y="3886200"/>
            <a:chExt cx="1295400" cy="685800"/>
          </a:xfrm>
        </p:grpSpPr>
        <p:sp>
          <p:nvSpPr>
            <p:cNvPr id="15382" name="AutoShape 27"/>
            <p:cNvSpPr/>
            <p:nvPr/>
          </p:nvSpPr>
          <p:spPr>
            <a:xfrm rot="5400000">
              <a:off x="3810000" y="4114800"/>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5383" name="AutoShape 22"/>
            <p:cNvSpPr/>
            <p:nvPr/>
          </p:nvSpPr>
          <p:spPr>
            <a:xfrm rot="5400000">
              <a:off x="3200400" y="4125684"/>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5384" name="Oval 26"/>
            <p:cNvSpPr/>
            <p:nvPr/>
          </p:nvSpPr>
          <p:spPr>
            <a:xfrm>
              <a:off x="35814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5385" name="Oval 25"/>
            <p:cNvSpPr/>
            <p:nvPr/>
          </p:nvSpPr>
          <p:spPr>
            <a:xfrm>
              <a:off x="32766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5386" name="Oval 23"/>
            <p:cNvSpPr/>
            <p:nvPr/>
          </p:nvSpPr>
          <p:spPr>
            <a:xfrm>
              <a:off x="38862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pPr algn="ctr"/>
              <a:endParaRPr dirty="0">
                <a:solidFill>
                  <a:schemeClr val="bg1"/>
                </a:solidFill>
                <a:latin typeface="Garamond" panose="02020404030301010803" pitchFamily="18" charset="0"/>
              </a:endParaRPr>
            </a:p>
          </p:txBody>
        </p:sp>
        <p:sp>
          <p:nvSpPr>
            <p:cNvPr id="15387" name="AutoShape 24"/>
            <p:cNvSpPr/>
            <p:nvPr/>
          </p:nvSpPr>
          <p:spPr>
            <a:xfrm rot="5400000">
              <a:off x="3505200" y="4125686"/>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5388" name="Oval 18"/>
            <p:cNvSpPr/>
            <p:nvPr/>
          </p:nvSpPr>
          <p:spPr>
            <a:xfrm>
              <a:off x="29718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grpSp>
      <p:sp>
        <p:nvSpPr>
          <p:cNvPr id="15377" name="Oval 19"/>
          <p:cNvSpPr/>
          <p:nvPr/>
        </p:nvSpPr>
        <p:spPr>
          <a:xfrm>
            <a:off x="16002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pic>
        <p:nvPicPr>
          <p:cNvPr id="15378" name="Picture 21"/>
          <p:cNvPicPr>
            <a:picLocks noChangeAspect="1"/>
          </p:cNvPicPr>
          <p:nvPr/>
        </p:nvPicPr>
        <p:blipFill>
          <a:blip r:embed="rId8"/>
          <a:stretch>
            <a:fillRect/>
          </a:stretch>
        </p:blipFill>
        <p:spPr>
          <a:xfrm flipV="1">
            <a:off x="1981200" y="3916363"/>
            <a:ext cx="514350" cy="606425"/>
          </a:xfrm>
          <a:prstGeom prst="rect">
            <a:avLst/>
          </a:prstGeom>
          <a:noFill/>
          <a:ln w="9525">
            <a:noFill/>
          </a:ln>
        </p:spPr>
      </p:pic>
      <p:sp>
        <p:nvSpPr>
          <p:cNvPr id="15379" name="Oval 17"/>
          <p:cNvSpPr/>
          <p:nvPr/>
        </p:nvSpPr>
        <p:spPr>
          <a:xfrm>
            <a:off x="2286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solidFill>
                <a:schemeClr val="bg1"/>
              </a:solidFill>
              <a:latin typeface="Times New Roman" panose="02020603050405020304" pitchFamily="18" charset="0"/>
            </a:endParaRPr>
          </a:p>
        </p:txBody>
      </p:sp>
      <p:sp>
        <p:nvSpPr>
          <p:cNvPr id="56" name="TextBox 55"/>
          <p:cNvSpPr txBox="1"/>
          <p:nvPr/>
        </p:nvSpPr>
        <p:spPr>
          <a:xfrm>
            <a:off x="769938" y="48006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A. concerned</a:t>
            </a:r>
            <a:r>
              <a:rPr dirty="0">
                <a:latin typeface=".VnArial" panose="020B7200000000000000" pitchFamily="34" charset="0"/>
              </a:rPr>
              <a:t>  </a:t>
            </a:r>
            <a:endParaRPr dirty="0">
              <a:latin typeface=".VnArial" panose="020B7200000000000000" pitchFamily="34" charset="0"/>
            </a:endParaRPr>
          </a:p>
        </p:txBody>
      </p:sp>
      <p:sp>
        <p:nvSpPr>
          <p:cNvPr id="60" name="Oval 59"/>
          <p:cNvSpPr/>
          <p:nvPr/>
        </p:nvSpPr>
        <p:spPr>
          <a:xfrm>
            <a:off x="250825" y="3886200"/>
            <a:ext cx="1262063" cy="685800"/>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algn="ctr"/>
            <a:r>
              <a:rPr dirty="0">
                <a:solidFill>
                  <a:srgbClr val="FF0000"/>
                </a:solidFill>
                <a:latin typeface=".VnArial" panose="020B7200000000000000" pitchFamily="34" charset="0"/>
              </a:rPr>
              <a:t>50:50</a:t>
            </a:r>
            <a:endParaRPr dirty="0">
              <a:solidFill>
                <a:srgbClr val="FF0000"/>
              </a:solidFill>
              <a:latin typeface=".VnArial" panose="020B7200000000000000" pitchFamily="34" charset="0"/>
            </a:endParaRPr>
          </a:p>
        </p:txBody>
      </p:sp>
    </p:spTree>
  </p:cSld>
  <p:clrMapOvr>
    <a:masterClrMapping/>
  </p:clrMapOvr>
  <p:transition spd="slow">
    <p:wipe dir="d"/>
    <p:sndAc>
      <p:stSnd>
        <p:snd r:embed="rId9" name="millionair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subTnLst>
                                    <p:audio>
                                      <p:cMediaNode>
                                        <p:cTn display="0" masterRel="sameClick">
                                          <p:stCondLst>
                                            <p:cond evt="begin" delay="0">
                                              <p:tn val="30"/>
                                            </p:cond>
                                          </p:stCondLst>
                                          <p:endCondLst>
                                            <p:cond evt="onStopAudio" delay="0">
                                              <p:tgtEl>
                                                <p:sldTgt/>
                                              </p:tgtEl>
                                            </p:cond>
                                          </p:endCondLst>
                                        </p:cTn>
                                        <p:tgtEl>
                                          <p:sndTgt r:embed="rId10" name="applause.wav"/>
                                        </p:tgtEl>
                                      </p:cMediaNode>
                                    </p:audio>
                                  </p:subTnLst>
                                </p:cTn>
                              </p:par>
                              <p:par>
                                <p:cTn id="33" presetID="3" presetClass="exit" presetSubtype="10" fill="hold" grpId="1" nodeType="withEffect">
                                  <p:stCondLst>
                                    <p:cond delay="0"/>
                                  </p:stCondLst>
                                  <p:childTnLst>
                                    <p:animEffect transition="out" filter="blinds(horizontal)">
                                      <p:cBhvr>
                                        <p:cTn id="34" dur="500"/>
                                        <p:tgtEl>
                                          <p:spTgt spid="56"/>
                                        </p:tgtEl>
                                      </p:cBhvr>
                                    </p:animEffect>
                                    <p:set>
                                      <p:cBhvr>
                                        <p:cTn id="35"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indefinite" fill="hold" display="0">
                  <p:stCondLst>
                    <p:cond delay="indefinite"/>
                  </p:stCondLst>
                  <p:endCondLst>
                    <p:cond evt="onPrev" delay="0">
                      <p:tgtEl>
                        <p:sldTgt/>
                      </p:tgtEl>
                    </p:cond>
                    <p:cond evt="onStopAudio" delay="0">
                      <p:tgtEl>
                        <p:sldTgt/>
                      </p:tgtEl>
                    </p:cond>
                  </p:endCondLst>
                </p:cTn>
                <p:tgtEl>
                  <p:spTgt spid="4108"/>
                </p:tgtEl>
              </p:cMediaNode>
            </p:audio>
            <p:seq concurrent="1" nextAc="seek">
              <p:cTn id="37" restart="whenNotActive" fill="hold" evtFilter="cancelBubble" nodeType="interactiveSeq">
                <p:stCondLst>
                  <p:cond evt="onClick" delay="0">
                    <p:tgtEl>
                      <p:spTgt spid="60"/>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4099" grpId="0"/>
      <p:bldP spid="4111" grpId="0" animBg="1"/>
      <p:bldP spid="27" grpId="0"/>
      <p:bldP spid="27" grpId="1"/>
      <p:bldP spid="28" grpId="0"/>
      <p:bldP spid="28" grpId="1"/>
      <p:bldP spid="29" grpId="0"/>
      <p:bldP spid="56" grpId="0"/>
      <p:bldP spid="5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p:cNvPicPr>
            <a:picLocks noChangeAspect="1"/>
          </p:cNvPicPr>
          <p:nvPr/>
        </p:nvPicPr>
        <p:blipFill>
          <a:blip r:embed="rId1">
            <a:clrChange>
              <a:clrFrom>
                <a:srgbClr val="10082F"/>
              </a:clrFrom>
              <a:clrTo>
                <a:srgbClr val="10082F">
                  <a:alpha val="0"/>
                </a:srgbClr>
              </a:clrTo>
            </a:clrChange>
          </a:blip>
          <a:stretch>
            <a:fillRect/>
          </a:stretch>
        </p:blipFill>
        <p:spPr>
          <a:xfrm>
            <a:off x="0" y="1600200"/>
            <a:ext cx="9144000" cy="1222375"/>
          </a:xfrm>
          <a:prstGeom prst="rect">
            <a:avLst/>
          </a:prstGeom>
          <a:noFill/>
          <a:ln w="38100">
            <a:noFill/>
          </a:ln>
        </p:spPr>
      </p:pic>
      <p:sp>
        <p:nvSpPr>
          <p:cNvPr id="4099" name="Rectangle 3"/>
          <p:cNvSpPr/>
          <p:nvPr/>
        </p:nvSpPr>
        <p:spPr>
          <a:xfrm>
            <a:off x="685800" y="1752600"/>
            <a:ext cx="8001000" cy="838200"/>
          </a:xfrm>
          <a:prstGeom prst="rect">
            <a:avLst/>
          </a:prstGeom>
          <a:noFill/>
          <a:ln w="9525">
            <a:noFill/>
          </a:ln>
        </p:spPr>
        <p:txBody>
          <a:bodyPr wrap="none" anchor="ctr" anchorCtr="0"/>
          <a:p>
            <a:pPr algn="ctr"/>
            <a:r>
              <a:rPr sz="2400" dirty="0">
                <a:solidFill>
                  <a:srgbClr val="FFCC00"/>
                </a:solidFill>
                <a:latin typeface=".VnTime" panose="020B7200000000000000" pitchFamily="34" charset="0"/>
              </a:rPr>
              <a:t>………will shop in comfort and won’t notice the weather.</a:t>
            </a:r>
            <a:endParaRPr sz="2400" dirty="0">
              <a:solidFill>
                <a:srgbClr val="FFCC00"/>
              </a:solidFill>
              <a:latin typeface=".VnTime" panose="020B7200000000000000" pitchFamily="34" charset="0"/>
            </a:endParaRPr>
          </a:p>
        </p:txBody>
      </p:sp>
      <p:pic>
        <p:nvPicPr>
          <p:cNvPr id="4108" name="thinking.wav">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124200" y="1600200"/>
            <a:ext cx="914400" cy="914400"/>
          </a:xfrm>
          <a:prstGeom prst="rect">
            <a:avLst/>
          </a:prstGeom>
          <a:noFill/>
          <a:ln w="9525">
            <a:noFill/>
          </a:ln>
        </p:spPr>
      </p:pic>
      <p:pic>
        <p:nvPicPr>
          <p:cNvPr id="16389" name="Picture 13" descr="biglogo">
            <a:hlinkClick r:id="" action="ppaction://noaction">
              <a:snd r:embed="rId5" name="millionaire3.wav"/>
            </a:hlinkClick>
          </p:cNvPr>
          <p:cNvPicPr>
            <a:picLocks noChangeAspect="1"/>
          </p:cNvPicPr>
          <p:nvPr/>
        </p:nvPicPr>
        <p:blipFill>
          <a:blip r:embed="rId6"/>
          <a:stretch>
            <a:fillRect/>
          </a:stretch>
        </p:blipFill>
        <p:spPr>
          <a:xfrm>
            <a:off x="50800" y="101600"/>
            <a:ext cx="1295400" cy="1289050"/>
          </a:xfrm>
          <a:prstGeom prst="rect">
            <a:avLst/>
          </a:prstGeom>
          <a:noFill/>
          <a:ln w="9525">
            <a:noFill/>
          </a:ln>
        </p:spPr>
      </p:pic>
      <p:sp>
        <p:nvSpPr>
          <p:cNvPr id="16390" name="WordArt 31"/>
          <p:cNvSpPr>
            <a:spLocks noTextEdit="1"/>
          </p:cNvSpPr>
          <p:nvPr/>
        </p:nvSpPr>
        <p:spPr>
          <a:xfrm>
            <a:off x="3886200" y="304800"/>
            <a:ext cx="4514850" cy="349250"/>
          </a:xfrm>
          <a:prstGeom prst="rect">
            <a:avLst/>
          </a:prstGeom>
        </p:spPr>
        <p:txBody>
          <a:bodyPr wrap="none" fromWordArt="1">
            <a:prstTxWarp prst="textPlain">
              <a:avLst>
                <a:gd name="adj" fmla="val 50000"/>
              </a:avLst>
            </a:prstTxWarp>
            <a:normAutofit/>
          </a:bodyPr>
          <a:p>
            <a:pPr algn="l" eaLnBrk="0" hangingPunct="0"/>
            <a:r>
              <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rPr>
              <a:t>Who's a milionaire?</a:t>
            </a:r>
            <a:endParaRPr lang="en-US" sz="3600" b="1">
              <a:ln w="9525" cap="flat" cmpd="sng">
                <a:solidFill>
                  <a:schemeClr val="bg1"/>
                </a:solidFill>
                <a:prstDash val="solid"/>
                <a:headEnd type="none" w="med" len="med"/>
                <a:tailEnd type="none" w="med" len="med"/>
              </a:ln>
              <a:solidFill>
                <a:srgbClr val="008000"/>
              </a:solidFill>
              <a:latin typeface="Tahoma" panose="020B0604030504040204" charset="0"/>
              <a:ea typeface="Tahoma" panose="020B0604030504040204" charset="0"/>
            </a:endParaRPr>
          </a:p>
        </p:txBody>
      </p:sp>
      <p:pic>
        <p:nvPicPr>
          <p:cNvPr id="16391" name="Picture 5"/>
          <p:cNvPicPr>
            <a:picLocks noChangeAspect="1"/>
          </p:cNvPicPr>
          <p:nvPr/>
        </p:nvPicPr>
        <p:blipFill>
          <a:blip r:embed="rId7"/>
          <a:stretch>
            <a:fillRect/>
          </a:stretch>
        </p:blipFill>
        <p:spPr>
          <a:xfrm>
            <a:off x="241300" y="5410200"/>
            <a:ext cx="4343400" cy="646113"/>
          </a:xfrm>
          <a:prstGeom prst="rect">
            <a:avLst/>
          </a:prstGeom>
          <a:noFill/>
          <a:ln w="38100">
            <a:noFill/>
          </a:ln>
        </p:spPr>
      </p:pic>
      <p:cxnSp>
        <p:nvCxnSpPr>
          <p:cNvPr id="16392" name="Straight Connector 20"/>
          <p:cNvCxnSpPr/>
          <p:nvPr/>
        </p:nvCxnSpPr>
        <p:spPr>
          <a:xfrm>
            <a:off x="1295400" y="733425"/>
            <a:ext cx="7162800" cy="28575"/>
          </a:xfrm>
          <a:prstGeom prst="line">
            <a:avLst/>
          </a:prstGeom>
          <a:ln w="38100" cap="flat" cmpd="sng">
            <a:solidFill>
              <a:schemeClr val="bg1"/>
            </a:solidFill>
            <a:prstDash val="solid"/>
            <a:headEnd type="none" w="med" len="med"/>
            <a:tailEnd type="none" w="med" len="med"/>
          </a:ln>
        </p:spPr>
      </p:cxnSp>
      <p:pic>
        <p:nvPicPr>
          <p:cNvPr id="16393" name="Picture 5"/>
          <p:cNvPicPr>
            <a:picLocks noChangeAspect="1"/>
          </p:cNvPicPr>
          <p:nvPr/>
        </p:nvPicPr>
        <p:blipFill>
          <a:blip r:embed="rId7"/>
          <a:stretch>
            <a:fillRect/>
          </a:stretch>
        </p:blipFill>
        <p:spPr>
          <a:xfrm>
            <a:off x="241300" y="4724400"/>
            <a:ext cx="4343400" cy="646113"/>
          </a:xfrm>
          <a:prstGeom prst="rect">
            <a:avLst/>
          </a:prstGeom>
          <a:noFill/>
          <a:ln w="38100">
            <a:noFill/>
          </a:ln>
        </p:spPr>
      </p:pic>
      <p:pic>
        <p:nvPicPr>
          <p:cNvPr id="16394" name="Picture 5"/>
          <p:cNvPicPr>
            <a:picLocks noChangeAspect="1"/>
          </p:cNvPicPr>
          <p:nvPr/>
        </p:nvPicPr>
        <p:blipFill>
          <a:blip r:embed="rId7"/>
          <a:stretch>
            <a:fillRect/>
          </a:stretch>
        </p:blipFill>
        <p:spPr>
          <a:xfrm>
            <a:off x="4648200" y="5410200"/>
            <a:ext cx="4343400" cy="646113"/>
          </a:xfrm>
          <a:prstGeom prst="rect">
            <a:avLst/>
          </a:prstGeom>
          <a:noFill/>
          <a:ln w="38100">
            <a:noFill/>
          </a:ln>
        </p:spPr>
      </p:pic>
      <p:pic>
        <p:nvPicPr>
          <p:cNvPr id="16395" name="Picture 5"/>
          <p:cNvPicPr>
            <a:picLocks noChangeAspect="1"/>
          </p:cNvPicPr>
          <p:nvPr/>
        </p:nvPicPr>
        <p:blipFill>
          <a:blip r:embed="rId7"/>
          <a:stretch>
            <a:fillRect/>
          </a:stretch>
        </p:blipFill>
        <p:spPr>
          <a:xfrm>
            <a:off x="4648200" y="4724400"/>
            <a:ext cx="4343400" cy="646113"/>
          </a:xfrm>
          <a:prstGeom prst="rect">
            <a:avLst/>
          </a:prstGeom>
          <a:noFill/>
          <a:ln w="38100">
            <a:noFill/>
          </a:ln>
        </p:spPr>
      </p:pic>
      <p:sp>
        <p:nvSpPr>
          <p:cNvPr id="4111" name="AutoShape 15"/>
          <p:cNvSpPr/>
          <p:nvPr/>
        </p:nvSpPr>
        <p:spPr>
          <a:xfrm>
            <a:off x="522288" y="5399088"/>
            <a:ext cx="4038600" cy="609600"/>
          </a:xfrm>
          <a:prstGeom prst="hexagon">
            <a:avLst>
              <a:gd name="adj" fmla="val 61619"/>
              <a:gd name="vf" fmla="val 115470"/>
            </a:avLst>
          </a:prstGeom>
          <a:solidFill>
            <a:srgbClr val="00FF00"/>
          </a:solidFill>
          <a:ln w="38100" cap="flat" cmpd="dbl">
            <a:solidFill>
              <a:srgbClr val="00FF00"/>
            </a:solidFill>
            <a:prstDash val="solid"/>
            <a:miter/>
            <a:headEnd type="none" w="med" len="med"/>
            <a:tailEnd type="none" w="med" len="med"/>
          </a:ln>
        </p:spPr>
        <p:txBody>
          <a:bodyPr wrap="none" anchor="ctr" anchorCtr="0"/>
          <a:p>
            <a:r>
              <a:rPr sz="2400" dirty="0">
                <a:solidFill>
                  <a:srgbClr val="FF0066"/>
                </a:solidFill>
                <a:latin typeface=".VnArial" panose="020B7200000000000000" pitchFamily="34" charset="0"/>
              </a:rPr>
              <a:t>C. customers</a:t>
            </a:r>
            <a:endParaRPr sz="2400" dirty="0">
              <a:solidFill>
                <a:srgbClr val="FF0066"/>
              </a:solidFill>
              <a:latin typeface=".VnArial" panose="020B7200000000000000" pitchFamily="34" charset="0"/>
            </a:endParaRPr>
          </a:p>
        </p:txBody>
      </p:sp>
      <p:sp>
        <p:nvSpPr>
          <p:cNvPr id="27" name="TextBox 26"/>
          <p:cNvSpPr txBox="1"/>
          <p:nvPr/>
        </p:nvSpPr>
        <p:spPr>
          <a:xfrm>
            <a:off x="5192713" y="4800600"/>
            <a:ext cx="3197225" cy="461963"/>
          </a:xfrm>
          <a:prstGeom prst="rect">
            <a:avLst/>
          </a:prstGeom>
          <a:noFill/>
          <a:ln w="9525">
            <a:noFill/>
          </a:ln>
        </p:spPr>
        <p:txBody>
          <a:bodyPr>
            <a:spAutoFit/>
          </a:bodyPr>
          <a:p>
            <a:r>
              <a:rPr sz="2400" dirty="0">
                <a:solidFill>
                  <a:schemeClr val="bg1"/>
                </a:solidFill>
                <a:latin typeface=".VnArial" panose="020B7200000000000000" pitchFamily="34" charset="0"/>
              </a:rPr>
              <a:t>B. doctors</a:t>
            </a:r>
            <a:endParaRPr sz="2400" dirty="0">
              <a:solidFill>
                <a:schemeClr val="bg1"/>
              </a:solidFill>
              <a:latin typeface=".VnArial" panose="020B7200000000000000" pitchFamily="34" charset="0"/>
            </a:endParaRPr>
          </a:p>
        </p:txBody>
      </p:sp>
      <p:sp>
        <p:nvSpPr>
          <p:cNvPr id="28" name="TextBox 27"/>
          <p:cNvSpPr txBox="1"/>
          <p:nvPr/>
        </p:nvSpPr>
        <p:spPr>
          <a:xfrm>
            <a:off x="5221288" y="5486400"/>
            <a:ext cx="2420937" cy="461963"/>
          </a:xfrm>
          <a:prstGeom prst="rect">
            <a:avLst/>
          </a:prstGeom>
          <a:noFill/>
          <a:ln w="9525">
            <a:noFill/>
          </a:ln>
        </p:spPr>
        <p:txBody>
          <a:bodyPr>
            <a:spAutoFit/>
          </a:bodyPr>
          <a:p>
            <a:r>
              <a:rPr sz="2400" dirty="0">
                <a:solidFill>
                  <a:schemeClr val="bg1"/>
                </a:solidFill>
                <a:latin typeface=".VnArial" panose="020B7200000000000000" pitchFamily="34" charset="0"/>
              </a:rPr>
              <a:t>D. teachers </a:t>
            </a:r>
            <a:r>
              <a:rPr dirty="0">
                <a:latin typeface=".VnArial" panose="020B7200000000000000" pitchFamily="34" charset="0"/>
              </a:rPr>
              <a:t> </a:t>
            </a:r>
            <a:endParaRPr dirty="0">
              <a:latin typeface=".VnArial" panose="020B7200000000000000" pitchFamily="34" charset="0"/>
            </a:endParaRPr>
          </a:p>
        </p:txBody>
      </p:sp>
      <p:sp>
        <p:nvSpPr>
          <p:cNvPr id="29" name="TextBox 28"/>
          <p:cNvSpPr txBox="1"/>
          <p:nvPr/>
        </p:nvSpPr>
        <p:spPr>
          <a:xfrm>
            <a:off x="773113" y="54864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C. customers </a:t>
            </a:r>
            <a:r>
              <a:rPr dirty="0">
                <a:latin typeface=".VnArial" panose="020B7200000000000000" pitchFamily="34" charset="0"/>
              </a:rPr>
              <a:t>  </a:t>
            </a:r>
            <a:endParaRPr dirty="0">
              <a:latin typeface=".VnArial" panose="020B7200000000000000" pitchFamily="34" charset="0"/>
            </a:endParaRPr>
          </a:p>
        </p:txBody>
      </p:sp>
      <p:grpSp>
        <p:nvGrpSpPr>
          <p:cNvPr id="2" name="Group 60"/>
          <p:cNvGrpSpPr/>
          <p:nvPr/>
        </p:nvGrpSpPr>
        <p:grpSpPr>
          <a:xfrm>
            <a:off x="2971800" y="3886200"/>
            <a:ext cx="1295400" cy="685800"/>
            <a:chOff x="2971800" y="3886200"/>
            <a:chExt cx="1295400" cy="685800"/>
          </a:xfrm>
        </p:grpSpPr>
        <p:sp>
          <p:nvSpPr>
            <p:cNvPr id="16406" name="AutoShape 27"/>
            <p:cNvSpPr/>
            <p:nvPr/>
          </p:nvSpPr>
          <p:spPr>
            <a:xfrm rot="5400000">
              <a:off x="3810000" y="4114800"/>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6407" name="AutoShape 22"/>
            <p:cNvSpPr/>
            <p:nvPr/>
          </p:nvSpPr>
          <p:spPr>
            <a:xfrm rot="5400000">
              <a:off x="3200400" y="4125684"/>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6408" name="Oval 26"/>
            <p:cNvSpPr/>
            <p:nvPr/>
          </p:nvSpPr>
          <p:spPr>
            <a:xfrm>
              <a:off x="35814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6409" name="Oval 25"/>
            <p:cNvSpPr/>
            <p:nvPr/>
          </p:nvSpPr>
          <p:spPr>
            <a:xfrm>
              <a:off x="32766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6410" name="Oval 23"/>
            <p:cNvSpPr/>
            <p:nvPr/>
          </p:nvSpPr>
          <p:spPr>
            <a:xfrm>
              <a:off x="3886200" y="3962400"/>
              <a:ext cx="152400" cy="152400"/>
            </a:xfrm>
            <a:prstGeom prst="ellipse">
              <a:avLst/>
            </a:prstGeom>
            <a:solidFill>
              <a:srgbClr val="0000FF"/>
            </a:solidFill>
            <a:ln w="38100" cap="flat" cmpd="sng">
              <a:solidFill>
                <a:schemeClr val="bg1"/>
              </a:solidFill>
              <a:prstDash val="solid"/>
              <a:headEnd type="none" w="med" len="med"/>
              <a:tailEnd type="none" w="med" len="med"/>
            </a:ln>
          </p:spPr>
          <p:txBody>
            <a:bodyPr wrap="none" anchor="ctr" anchorCtr="0"/>
            <a:p>
              <a:pPr algn="ctr"/>
              <a:endParaRPr dirty="0">
                <a:solidFill>
                  <a:schemeClr val="bg1"/>
                </a:solidFill>
                <a:latin typeface="Garamond" panose="02020404030301010803" pitchFamily="18" charset="0"/>
              </a:endParaRPr>
            </a:p>
          </p:txBody>
        </p:sp>
        <p:sp>
          <p:nvSpPr>
            <p:cNvPr id="16411" name="AutoShape 24"/>
            <p:cNvSpPr/>
            <p:nvPr/>
          </p:nvSpPr>
          <p:spPr>
            <a:xfrm rot="5400000">
              <a:off x="3505200" y="4125686"/>
              <a:ext cx="304800" cy="304800"/>
            </a:xfrm>
            <a:prstGeom prst="flowChartDisplay">
              <a:avLst/>
            </a:prstGeom>
            <a:solidFill>
              <a:srgbClr val="0000FF"/>
            </a:solidFill>
            <a:ln w="38100" cap="flat" cmpd="sng">
              <a:solidFill>
                <a:schemeClr val="bg1"/>
              </a:solidFill>
              <a:prstDash val="solid"/>
              <a:miter/>
              <a:headEnd type="none" w="med" len="med"/>
              <a:tailEnd type="none" w="med" len="med"/>
            </a:ln>
          </p:spPr>
          <p:txBody>
            <a:bodyPr rot="10800000" vert="eaVert" wrap="none" anchor="ctr" anchorCtr="0"/>
            <a:p>
              <a:endParaRPr dirty="0">
                <a:latin typeface="Arial" panose="020B0604020202020204" pitchFamily="34" charset="0"/>
              </a:endParaRPr>
            </a:p>
          </p:txBody>
        </p:sp>
        <p:sp>
          <p:nvSpPr>
            <p:cNvPr id="16412" name="Oval 18"/>
            <p:cNvSpPr/>
            <p:nvPr/>
          </p:nvSpPr>
          <p:spPr>
            <a:xfrm>
              <a:off x="29718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grpSp>
      <p:sp>
        <p:nvSpPr>
          <p:cNvPr id="16401" name="Oval 19"/>
          <p:cNvSpPr/>
          <p:nvPr/>
        </p:nvSpPr>
        <p:spPr>
          <a:xfrm>
            <a:off x="16002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latin typeface="Times New Roman" panose="02020603050405020304" pitchFamily="18" charset="0"/>
            </a:endParaRPr>
          </a:p>
        </p:txBody>
      </p:sp>
      <p:pic>
        <p:nvPicPr>
          <p:cNvPr id="16402" name="Picture 21"/>
          <p:cNvPicPr>
            <a:picLocks noChangeAspect="1"/>
          </p:cNvPicPr>
          <p:nvPr/>
        </p:nvPicPr>
        <p:blipFill>
          <a:blip r:embed="rId8"/>
          <a:stretch>
            <a:fillRect/>
          </a:stretch>
        </p:blipFill>
        <p:spPr>
          <a:xfrm flipV="1">
            <a:off x="1981200" y="3916363"/>
            <a:ext cx="514350" cy="606425"/>
          </a:xfrm>
          <a:prstGeom prst="rect">
            <a:avLst/>
          </a:prstGeom>
          <a:noFill/>
          <a:ln w="9525">
            <a:noFill/>
          </a:ln>
        </p:spPr>
      </p:pic>
      <p:sp>
        <p:nvSpPr>
          <p:cNvPr id="16403" name="Oval 17"/>
          <p:cNvSpPr/>
          <p:nvPr/>
        </p:nvSpPr>
        <p:spPr>
          <a:xfrm>
            <a:off x="228600" y="3886200"/>
            <a:ext cx="1295400" cy="685800"/>
          </a:xfrm>
          <a:prstGeom prst="ellipse">
            <a:avLst/>
          </a:prstGeom>
          <a:noFill/>
          <a:ln w="57150" cap="flat" cmpd="sng">
            <a:solidFill>
              <a:srgbClr val="3399FF"/>
            </a:solidFill>
            <a:prstDash val="solid"/>
            <a:headEnd type="none" w="med" len="med"/>
            <a:tailEnd type="none" w="med" len="med"/>
          </a:ln>
        </p:spPr>
        <p:txBody>
          <a:bodyPr wrap="none" anchor="ctr" anchorCtr="0"/>
          <a:p>
            <a:endParaRPr dirty="0">
              <a:solidFill>
                <a:schemeClr val="bg1"/>
              </a:solidFill>
              <a:latin typeface="Times New Roman" panose="02020603050405020304" pitchFamily="18" charset="0"/>
            </a:endParaRPr>
          </a:p>
        </p:txBody>
      </p:sp>
      <p:sp>
        <p:nvSpPr>
          <p:cNvPr id="56" name="TextBox 55"/>
          <p:cNvSpPr txBox="1"/>
          <p:nvPr/>
        </p:nvSpPr>
        <p:spPr>
          <a:xfrm>
            <a:off x="769938" y="4800600"/>
            <a:ext cx="2438400" cy="461963"/>
          </a:xfrm>
          <a:prstGeom prst="rect">
            <a:avLst/>
          </a:prstGeom>
          <a:noFill/>
          <a:ln w="9525">
            <a:noFill/>
          </a:ln>
        </p:spPr>
        <p:txBody>
          <a:bodyPr>
            <a:spAutoFit/>
          </a:bodyPr>
          <a:p>
            <a:r>
              <a:rPr sz="2400" dirty="0">
                <a:solidFill>
                  <a:schemeClr val="bg1"/>
                </a:solidFill>
                <a:latin typeface=".VnArial" panose="020B7200000000000000" pitchFamily="34" charset="0"/>
              </a:rPr>
              <a:t>A. workers</a:t>
            </a:r>
            <a:r>
              <a:rPr dirty="0">
                <a:latin typeface=".VnArial" panose="020B7200000000000000" pitchFamily="34" charset="0"/>
              </a:rPr>
              <a:t>  </a:t>
            </a:r>
            <a:endParaRPr dirty="0">
              <a:latin typeface=".VnArial" panose="020B7200000000000000" pitchFamily="34" charset="0"/>
            </a:endParaRPr>
          </a:p>
        </p:txBody>
      </p:sp>
      <p:sp>
        <p:nvSpPr>
          <p:cNvPr id="60" name="Oval 59"/>
          <p:cNvSpPr/>
          <p:nvPr/>
        </p:nvSpPr>
        <p:spPr>
          <a:xfrm>
            <a:off x="250825" y="3886200"/>
            <a:ext cx="1262063" cy="685800"/>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algn="ctr"/>
            <a:r>
              <a:rPr dirty="0">
                <a:solidFill>
                  <a:srgbClr val="FF0000"/>
                </a:solidFill>
                <a:latin typeface=".VnArial" panose="020B7200000000000000" pitchFamily="34" charset="0"/>
              </a:rPr>
              <a:t>50:50</a:t>
            </a:r>
            <a:endParaRPr dirty="0">
              <a:solidFill>
                <a:srgbClr val="FF0000"/>
              </a:solidFill>
              <a:latin typeface=".VnArial" panose="020B7200000000000000" pitchFamily="34" charset="0"/>
            </a:endParaRPr>
          </a:p>
        </p:txBody>
      </p:sp>
    </p:spTree>
  </p:cSld>
  <p:clrMapOvr>
    <a:masterClrMapping/>
  </p:clrMapOvr>
  <p:transition spd="slow">
    <p:wipe dir="d"/>
    <p:sndAc>
      <p:stSnd>
        <p:snd r:embed="rId9" name="millionair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linds(horizontal)">
                                      <p:cBhvr>
                                        <p:cTn id="32" dur="500"/>
                                        <p:tgtEl>
                                          <p:spTgt spid="4111"/>
                                        </p:tgtEl>
                                      </p:cBhvr>
                                    </p:animEffect>
                                  </p:childTnLst>
                                </p:cTn>
                              </p:par>
                              <p:par>
                                <p:cTn id="33" presetID="3" presetClass="exit" presetSubtype="10" fill="hold" grpId="1" nodeType="withEffect">
                                  <p:stCondLst>
                                    <p:cond delay="0"/>
                                  </p:stCondLst>
                                  <p:childTnLst>
                                    <p:animEffect transition="out" filter="blinds(horizontal)">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indefinite" fill="hold" display="0">
                  <p:stCondLst>
                    <p:cond delay="indefinite"/>
                  </p:stCondLst>
                  <p:endCondLst>
                    <p:cond evt="onPrev" delay="0">
                      <p:tgtEl>
                        <p:sldTgt/>
                      </p:tgtEl>
                    </p:cond>
                    <p:cond evt="onStopAudio" delay="0">
                      <p:tgtEl>
                        <p:sldTgt/>
                      </p:tgtEl>
                    </p:cond>
                  </p:endCondLst>
                </p:cTn>
                <p:tgtEl>
                  <p:spTgt spid="4108"/>
                </p:tgtEl>
              </p:cMediaNode>
            </p:audio>
            <p:seq concurrent="1" nextAc="seek">
              <p:cTn id="37" restart="whenNotActive" fill="hold" evtFilter="cancelBubble" nodeType="interactiveSeq">
                <p:stCondLst>
                  <p:cond evt="onClick" delay="0">
                    <p:tgtEl>
                      <p:spTgt spid="60"/>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4099" grpId="0"/>
      <p:bldP spid="4111" grpId="0" animBg="1"/>
      <p:bldP spid="27" grpId="0"/>
      <p:bldP spid="27" grpId="1"/>
      <p:bldP spid="28" grpId="0"/>
      <p:bldP spid="29" grpId="0"/>
      <p:bldP spid="29" grpId="1"/>
      <p:bldP spid="56" grpId="0"/>
      <p:bldP spid="5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1"/>
          <p:cNvSpPr txBox="1"/>
          <p:nvPr/>
        </p:nvSpPr>
        <p:spPr>
          <a:xfrm>
            <a:off x="511175" y="338138"/>
            <a:ext cx="7543800" cy="400050"/>
          </a:xfrm>
          <a:prstGeom prst="rect">
            <a:avLst/>
          </a:prstGeom>
          <a:noFill/>
          <a:ln w="9525">
            <a:noFill/>
          </a:ln>
        </p:spPr>
        <p:txBody>
          <a:bodyPr>
            <a:spAutoFit/>
          </a:bodyPr>
          <a:p>
            <a:r>
              <a:rPr sz="2000" dirty="0">
                <a:solidFill>
                  <a:srgbClr val="FFFF00"/>
                </a:solidFill>
                <a:latin typeface=".VnArial" panose="020B7200000000000000" pitchFamily="34" charset="0"/>
              </a:rPr>
              <a:t>Use the words given to complete the gaps.</a:t>
            </a:r>
            <a:endParaRPr sz="2000" dirty="0">
              <a:solidFill>
                <a:srgbClr val="FFFF00"/>
              </a:solidFill>
              <a:latin typeface=".VnArial" panose="020B7200000000000000" pitchFamily="34" charset="0"/>
            </a:endParaRPr>
          </a:p>
        </p:txBody>
      </p:sp>
      <p:sp>
        <p:nvSpPr>
          <p:cNvPr id="17411" name="TextBox 2"/>
          <p:cNvSpPr txBox="1"/>
          <p:nvPr/>
        </p:nvSpPr>
        <p:spPr>
          <a:xfrm>
            <a:off x="403225" y="1862138"/>
            <a:ext cx="8534400" cy="3140075"/>
          </a:xfrm>
          <a:prstGeom prst="rect">
            <a:avLst/>
          </a:prstGeom>
          <a:noFill/>
          <a:ln w="9525">
            <a:noFill/>
          </a:ln>
        </p:spPr>
        <p:txBody>
          <a:bodyPr>
            <a:spAutoFit/>
          </a:bodyPr>
          <a:p>
            <a:pPr algn="just"/>
            <a:r>
              <a:rPr sz="2200" b="0" dirty="0">
                <a:solidFill>
                  <a:schemeClr val="bg1"/>
                </a:solidFill>
                <a:latin typeface=".VnArial" panose="020B7200000000000000" pitchFamily="34" charset="0"/>
              </a:rPr>
              <a:t>Today a new shopping mall is opening in Nam’s neighborhood. All the shops are under one (0)………and very convenient when shopping especially during the hot and (1)………weather. </a:t>
            </a:r>
            <a:endParaRPr sz="2200" b="0" dirty="0">
              <a:solidFill>
                <a:schemeClr val="bg1"/>
              </a:solidFill>
              <a:latin typeface=".VnArial" panose="020B7200000000000000" pitchFamily="34" charset="0"/>
            </a:endParaRPr>
          </a:p>
          <a:p>
            <a:pPr algn="just"/>
            <a:r>
              <a:rPr sz="2200" b="0" dirty="0">
                <a:solidFill>
                  <a:schemeClr val="bg1"/>
                </a:solidFill>
                <a:latin typeface=".VnArial" panose="020B7200000000000000" pitchFamily="34" charset="0"/>
              </a:rPr>
              <a:t>Some people are not (2)………. about the changes. They think the (3)……….will take their business (4)……….. the mall offers a wider selection of products. Some at cheaper prices.</a:t>
            </a:r>
            <a:endParaRPr sz="2200" b="0" dirty="0">
              <a:solidFill>
                <a:schemeClr val="bg1"/>
              </a:solidFill>
              <a:latin typeface=".VnArial" panose="020B7200000000000000" pitchFamily="34" charset="0"/>
            </a:endParaRPr>
          </a:p>
          <a:p>
            <a:pPr algn="just"/>
            <a:r>
              <a:rPr sz="2200" b="0" dirty="0">
                <a:solidFill>
                  <a:schemeClr val="bg1"/>
                </a:solidFill>
                <a:latin typeface=".VnArial" panose="020B7200000000000000" pitchFamily="34" charset="0"/>
              </a:rPr>
              <a:t>The store owners have been concerned (5)……..the mall for some months. They have organized a community meeting to (6)……... the situation. </a:t>
            </a:r>
            <a:endParaRPr sz="2200" b="0" dirty="0">
              <a:solidFill>
                <a:schemeClr val="bg1"/>
              </a:solidFill>
              <a:latin typeface=".VnArial" panose="020B7200000000000000" pitchFamily="34" charset="0"/>
            </a:endParaRPr>
          </a:p>
        </p:txBody>
      </p:sp>
      <p:sp>
        <p:nvSpPr>
          <p:cNvPr id="4" name="TextBox 3"/>
          <p:cNvSpPr txBox="1"/>
          <p:nvPr/>
        </p:nvSpPr>
        <p:spPr>
          <a:xfrm>
            <a:off x="5529263" y="847725"/>
            <a:ext cx="1371600" cy="430213"/>
          </a:xfrm>
          <a:prstGeom prst="rect">
            <a:avLst/>
          </a:prstGeom>
          <a:noFill/>
          <a:ln w="9525">
            <a:noFill/>
          </a:ln>
        </p:spPr>
        <p:txBody>
          <a:bodyPr>
            <a:spAutoFit/>
          </a:bodyPr>
          <a:p>
            <a:pPr algn="ctr"/>
            <a:r>
              <a:rPr sz="2200" b="0" dirty="0">
                <a:solidFill>
                  <a:srgbClr val="FF0000"/>
                </a:solidFill>
                <a:latin typeface=".VnArial" panose="020B7200000000000000" pitchFamily="34" charset="0"/>
              </a:rPr>
              <a:t>discuss</a:t>
            </a:r>
            <a:endParaRPr sz="2200" b="0" dirty="0">
              <a:solidFill>
                <a:srgbClr val="FF0000"/>
              </a:solidFill>
              <a:latin typeface=".VnArial" panose="020B7200000000000000" pitchFamily="34" charset="0"/>
            </a:endParaRPr>
          </a:p>
        </p:txBody>
      </p:sp>
      <p:sp>
        <p:nvSpPr>
          <p:cNvPr id="5" name="TextBox 4"/>
          <p:cNvSpPr txBox="1"/>
          <p:nvPr/>
        </p:nvSpPr>
        <p:spPr>
          <a:xfrm>
            <a:off x="3505200" y="1187450"/>
            <a:ext cx="1143000" cy="522288"/>
          </a:xfrm>
          <a:prstGeom prst="rect">
            <a:avLst/>
          </a:prstGeom>
          <a:noFill/>
          <a:ln w="9525">
            <a:noFill/>
          </a:ln>
        </p:spPr>
        <p:txBody>
          <a:bodyPr>
            <a:spAutoFit/>
          </a:bodyPr>
          <a:p>
            <a:pPr algn="ctr"/>
            <a:r>
              <a:rPr sz="2200" b="0" dirty="0">
                <a:solidFill>
                  <a:srgbClr val="FF0000"/>
                </a:solidFill>
                <a:latin typeface=".VnArial" panose="020B7200000000000000" pitchFamily="34" charset="0"/>
              </a:rPr>
              <a:t>roof</a:t>
            </a:r>
            <a:r>
              <a:rPr sz="2800" b="0" dirty="0">
                <a:solidFill>
                  <a:schemeClr val="bg1"/>
                </a:solidFill>
                <a:latin typeface=".VnArial" panose="020B7200000000000000" pitchFamily="34" charset="0"/>
              </a:rPr>
              <a:t>  </a:t>
            </a:r>
            <a:r>
              <a:rPr sz="2400" b="0" dirty="0">
                <a:solidFill>
                  <a:schemeClr val="bg1"/>
                </a:solidFill>
                <a:latin typeface=".VnArial" panose="020B7200000000000000" pitchFamily="34" charset="0"/>
              </a:rPr>
              <a:t>  </a:t>
            </a:r>
            <a:endParaRPr sz="2400" b="0" dirty="0">
              <a:solidFill>
                <a:schemeClr val="bg1"/>
              </a:solidFill>
              <a:latin typeface=".VnArial" panose="020B7200000000000000" pitchFamily="34" charset="0"/>
            </a:endParaRPr>
          </a:p>
        </p:txBody>
      </p:sp>
      <p:sp>
        <p:nvSpPr>
          <p:cNvPr id="6" name="TextBox 5"/>
          <p:cNvSpPr txBox="1"/>
          <p:nvPr/>
        </p:nvSpPr>
        <p:spPr>
          <a:xfrm>
            <a:off x="4484688" y="820738"/>
            <a:ext cx="1143000" cy="431800"/>
          </a:xfrm>
          <a:prstGeom prst="rect">
            <a:avLst/>
          </a:prstGeom>
          <a:noFill/>
          <a:ln w="9525">
            <a:noFill/>
          </a:ln>
        </p:spPr>
        <p:txBody>
          <a:bodyPr>
            <a:spAutoFit/>
          </a:bodyPr>
          <a:p>
            <a:pPr algn="ctr"/>
            <a:r>
              <a:rPr sz="2200" b="0" dirty="0">
                <a:solidFill>
                  <a:srgbClr val="FF0000"/>
                </a:solidFill>
                <a:latin typeface=".VnArial" panose="020B7200000000000000" pitchFamily="34" charset="0"/>
              </a:rPr>
              <a:t>happy</a:t>
            </a:r>
            <a:endParaRPr sz="2200" b="0" dirty="0">
              <a:solidFill>
                <a:srgbClr val="FF0000"/>
              </a:solidFill>
              <a:latin typeface=".VnArial" panose="020B7200000000000000" pitchFamily="34" charset="0"/>
            </a:endParaRPr>
          </a:p>
        </p:txBody>
      </p:sp>
      <p:sp>
        <p:nvSpPr>
          <p:cNvPr id="8" name="TextBox 7"/>
          <p:cNvSpPr txBox="1"/>
          <p:nvPr/>
        </p:nvSpPr>
        <p:spPr>
          <a:xfrm>
            <a:off x="2438400" y="1263650"/>
            <a:ext cx="1524000" cy="430213"/>
          </a:xfrm>
          <a:prstGeom prst="rect">
            <a:avLst/>
          </a:prstGeom>
          <a:noFill/>
          <a:ln w="9525">
            <a:noFill/>
          </a:ln>
        </p:spPr>
        <p:txBody>
          <a:bodyPr>
            <a:spAutoFit/>
          </a:bodyPr>
          <a:p>
            <a:pPr algn="ctr"/>
            <a:r>
              <a:rPr sz="2200" b="0" dirty="0">
                <a:solidFill>
                  <a:srgbClr val="FF0000"/>
                </a:solidFill>
                <a:latin typeface=".VnArial" panose="020B7200000000000000" pitchFamily="34" charset="0"/>
              </a:rPr>
              <a:t>mall</a:t>
            </a:r>
            <a:endParaRPr sz="2200" b="0" dirty="0">
              <a:solidFill>
                <a:srgbClr val="FF0000"/>
              </a:solidFill>
              <a:latin typeface=".VnArial" panose="020B7200000000000000" pitchFamily="34" charset="0"/>
            </a:endParaRPr>
          </a:p>
        </p:txBody>
      </p:sp>
      <p:sp>
        <p:nvSpPr>
          <p:cNvPr id="9" name="TextBox 8"/>
          <p:cNvSpPr txBox="1"/>
          <p:nvPr/>
        </p:nvSpPr>
        <p:spPr>
          <a:xfrm>
            <a:off x="2046288" y="809625"/>
            <a:ext cx="1143000" cy="431800"/>
          </a:xfrm>
          <a:prstGeom prst="rect">
            <a:avLst/>
          </a:prstGeom>
          <a:noFill/>
          <a:ln w="9525">
            <a:noFill/>
          </a:ln>
        </p:spPr>
        <p:txBody>
          <a:bodyPr>
            <a:spAutoFit/>
          </a:bodyPr>
          <a:p>
            <a:pPr algn="ctr"/>
            <a:r>
              <a:rPr sz="2200" b="0" dirty="0">
                <a:solidFill>
                  <a:srgbClr val="FF0000"/>
                </a:solidFill>
                <a:latin typeface=".VnArial" panose="020B7200000000000000" pitchFamily="34" charset="0"/>
              </a:rPr>
              <a:t>humid</a:t>
            </a:r>
            <a:endParaRPr sz="2200" b="0" dirty="0">
              <a:solidFill>
                <a:srgbClr val="FF0000"/>
              </a:solidFill>
              <a:latin typeface=".VnArial" panose="020B7200000000000000" pitchFamily="34" charset="0"/>
            </a:endParaRPr>
          </a:p>
        </p:txBody>
      </p:sp>
      <p:sp>
        <p:nvSpPr>
          <p:cNvPr id="11" name="TextBox 10"/>
          <p:cNvSpPr txBox="1"/>
          <p:nvPr/>
        </p:nvSpPr>
        <p:spPr>
          <a:xfrm>
            <a:off x="3090863" y="809625"/>
            <a:ext cx="1524000" cy="431800"/>
          </a:xfrm>
          <a:prstGeom prst="rect">
            <a:avLst/>
          </a:prstGeom>
          <a:noFill/>
          <a:ln w="9525">
            <a:noFill/>
          </a:ln>
        </p:spPr>
        <p:txBody>
          <a:bodyPr>
            <a:spAutoFit/>
          </a:bodyPr>
          <a:p>
            <a:pPr algn="ctr"/>
            <a:r>
              <a:rPr sz="2200" b="0" dirty="0">
                <a:solidFill>
                  <a:srgbClr val="FF0000"/>
                </a:solidFill>
                <a:latin typeface=".VnArial" panose="020B7200000000000000" pitchFamily="34" charset="0"/>
              </a:rPr>
              <a:t>about</a:t>
            </a:r>
            <a:endParaRPr sz="2200" b="0" dirty="0">
              <a:solidFill>
                <a:srgbClr val="FF0000"/>
              </a:solidFill>
              <a:latin typeface=".VnArial" panose="020B7200000000000000" pitchFamily="34" charset="0"/>
            </a:endParaRPr>
          </a:p>
        </p:txBody>
      </p:sp>
      <p:sp>
        <p:nvSpPr>
          <p:cNvPr id="12" name="TextBox 11"/>
          <p:cNvSpPr txBox="1"/>
          <p:nvPr/>
        </p:nvSpPr>
        <p:spPr>
          <a:xfrm>
            <a:off x="4572000" y="1263650"/>
            <a:ext cx="1524000" cy="430213"/>
          </a:xfrm>
          <a:prstGeom prst="rect">
            <a:avLst/>
          </a:prstGeom>
          <a:noFill/>
          <a:ln w="9525">
            <a:noFill/>
          </a:ln>
        </p:spPr>
        <p:txBody>
          <a:bodyPr>
            <a:spAutoFit/>
          </a:bodyPr>
          <a:p>
            <a:pPr algn="ctr"/>
            <a:r>
              <a:rPr sz="2200" b="0" dirty="0">
                <a:solidFill>
                  <a:srgbClr val="FF0000"/>
                </a:solidFill>
                <a:latin typeface=".VnArial" panose="020B7200000000000000" pitchFamily="34" charset="0"/>
              </a:rPr>
              <a:t>because</a:t>
            </a:r>
            <a:endParaRPr sz="2200" b="0" dirty="0">
              <a:solidFill>
                <a:srgbClr val="FF0000"/>
              </a:solidFill>
              <a:latin typeface=".VnArial"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11111E-6 L 0.07917 0.13333 " pathEditMode="relative" rAng="0" ptsTypes="AA">
                                      <p:cBhvr>
                                        <p:cTn id="6" dur="500" fill="hold"/>
                                        <p:tgtEl>
                                          <p:spTgt spid="5"/>
                                        </p:tgtEl>
                                        <p:attrNameLst>
                                          <p:attrName>ppt_x</p:attrName>
                                          <p:attrName>ppt_y</p:attrName>
                                        </p:attrNameLst>
                                      </p:cBhvr>
                                      <p:rCtr x="4000" y="67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4.72222E-6 2.96296E-6 L 0.38039 0.25046 " pathEditMode="relative" rAng="0" ptsTypes="AA">
                                      <p:cBhvr>
                                        <p:cTn id="10" dur="500" fill="hold"/>
                                        <p:tgtEl>
                                          <p:spTgt spid="9"/>
                                        </p:tgtEl>
                                        <p:attrNameLst>
                                          <p:attrName>ppt_x</p:attrName>
                                          <p:attrName>ppt_y</p:attrName>
                                        </p:attrNameLst>
                                      </p:cBhvr>
                                      <p:rCtr x="19000" y="125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1.38889E-6 2.59259E-6 L -0.11128 0.29328 " pathEditMode="relative" rAng="0" ptsTypes="AA">
                                      <p:cBhvr>
                                        <p:cTn id="14" dur="500" fill="hold"/>
                                        <p:tgtEl>
                                          <p:spTgt spid="6"/>
                                        </p:tgtEl>
                                        <p:attrNameLst>
                                          <p:attrName>ppt_x</p:attrName>
                                          <p:attrName>ppt_y</p:attrName>
                                        </p:attrNameLst>
                                      </p:cBhvr>
                                      <p:rCtr x="-5600" y="147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 7.40741E-7 L -0.20833 0.27338 " pathEditMode="relative" rAng="0" ptsTypes="AA">
                                      <p:cBhvr>
                                        <p:cTn id="18" dur="500" fill="hold"/>
                                        <p:tgtEl>
                                          <p:spTgt spid="8"/>
                                        </p:tgtEl>
                                        <p:attrNameLst>
                                          <p:attrName>ppt_x</p:attrName>
                                          <p:attrName>ppt_y</p:attrName>
                                        </p:attrNameLst>
                                      </p:cBhvr>
                                      <p:rCtr x="-10400" y="13700"/>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33333E-6 7.40741E-7 L 0.025 0.27338 " pathEditMode="relative" rAng="0" ptsTypes="AA">
                                      <p:cBhvr>
                                        <p:cTn id="22" dur="500" fill="hold"/>
                                        <p:tgtEl>
                                          <p:spTgt spid="12"/>
                                        </p:tgtEl>
                                        <p:attrNameLst>
                                          <p:attrName>ppt_x</p:attrName>
                                          <p:attrName>ppt_y</p:attrName>
                                        </p:attrNameLst>
                                      </p:cBhvr>
                                      <p:rCtr x="1300" y="13700"/>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4.16667E-6 2.96296E-6 L 0.26198 0.43935 " pathEditMode="relative" rAng="0" ptsTypes="AA">
                                      <p:cBhvr>
                                        <p:cTn id="26" dur="2000" fill="hold"/>
                                        <p:tgtEl>
                                          <p:spTgt spid="11"/>
                                        </p:tgtEl>
                                        <p:attrNameLst>
                                          <p:attrName>ppt_x</p:attrName>
                                          <p:attrName>ppt_y</p:attrName>
                                        </p:attrNameLst>
                                      </p:cBhvr>
                                      <p:rCtr x="13100" y="22000"/>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2.5E-6 -1.11111E-6 L 0.26198 0.48958 " pathEditMode="relative" rAng="0" ptsTypes="AA">
                                      <p:cBhvr>
                                        <p:cTn id="30" dur="500" fill="hold"/>
                                        <p:tgtEl>
                                          <p:spTgt spid="4"/>
                                        </p:tgtEl>
                                        <p:attrNameLst>
                                          <p:attrName>ppt_x</p:attrName>
                                          <p:attrName>ppt_y</p:attrName>
                                        </p:attrNameLst>
                                      </p:cBhvr>
                                      <p:rCtr x="13100" y="24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Oval 2"/>
          <p:cNvSpPr/>
          <p:nvPr/>
        </p:nvSpPr>
        <p:spPr>
          <a:xfrm>
            <a:off x="2743200" y="2057400"/>
            <a:ext cx="4038600" cy="1905000"/>
          </a:xfrm>
          <a:prstGeom prst="ellipse">
            <a:avLst/>
          </a:prstGeom>
          <a:solidFill>
            <a:srgbClr val="92D050"/>
          </a:solidFill>
          <a:ln w="9525" cap="flat" cmpd="sng">
            <a:solidFill>
              <a:schemeClr val="tx1"/>
            </a:solidFill>
            <a:prstDash val="solid"/>
            <a:headEnd type="none" w="med" len="med"/>
            <a:tailEnd type="none" w="med" len="med"/>
          </a:ln>
        </p:spPr>
        <p:txBody>
          <a:bodyPr anchor="ctr" anchorCtr="0"/>
          <a:p>
            <a:pPr algn="ctr"/>
            <a:r>
              <a:rPr dirty="0">
                <a:latin typeface=".VnArial" panose="020B7200000000000000" pitchFamily="34" charset="0"/>
              </a:rPr>
              <a:t>Conveniences when buying in a shopping mall  </a:t>
            </a:r>
            <a:endParaRPr dirty="0">
              <a:latin typeface=".VnArial" panose="020B7200000000000000" pitchFamily="34" charset="0"/>
            </a:endParaRPr>
          </a:p>
        </p:txBody>
      </p:sp>
      <p:cxnSp>
        <p:nvCxnSpPr>
          <p:cNvPr id="5" name="Straight Connector 4"/>
          <p:cNvCxnSpPr/>
          <p:nvPr/>
        </p:nvCxnSpPr>
        <p:spPr>
          <a:xfrm flipV="1">
            <a:off x="5334000" y="1600200"/>
            <a:ext cx="609600" cy="457200"/>
          </a:xfrm>
          <a:prstGeom prst="line">
            <a:avLst/>
          </a:prstGeom>
          <a:ln w="28575" cap="flat" cmpd="sng">
            <a:solidFill>
              <a:schemeClr val="bg1"/>
            </a:solidFill>
            <a:prstDash val="solid"/>
            <a:headEnd type="none" w="med" len="med"/>
            <a:tailEnd type="none" w="med" len="med"/>
          </a:ln>
        </p:spPr>
      </p:cxnSp>
      <p:sp>
        <p:nvSpPr>
          <p:cNvPr id="6" name="TextBox 5"/>
          <p:cNvSpPr txBox="1"/>
          <p:nvPr/>
        </p:nvSpPr>
        <p:spPr>
          <a:xfrm>
            <a:off x="5943600" y="1231900"/>
            <a:ext cx="2667000" cy="369888"/>
          </a:xfrm>
          <a:prstGeom prst="rect">
            <a:avLst/>
          </a:prstGeom>
          <a:noFill/>
          <a:ln w="9525">
            <a:noFill/>
          </a:ln>
        </p:spPr>
        <p:txBody>
          <a:bodyPr>
            <a:spAutoFit/>
          </a:bodyPr>
          <a:p>
            <a:r>
              <a:rPr dirty="0">
                <a:solidFill>
                  <a:schemeClr val="bg1"/>
                </a:solidFill>
                <a:latin typeface=".VnArial" panose="020B7200000000000000" pitchFamily="34" charset="0"/>
              </a:rPr>
              <a:t>Shopping in comfort</a:t>
            </a:r>
            <a:endParaRPr dirty="0">
              <a:solidFill>
                <a:schemeClr val="bg1"/>
              </a:solidFill>
              <a:latin typeface=".VnArial" panose="020B7200000000000000" pitchFamily="34" charset="0"/>
            </a:endParaRPr>
          </a:p>
        </p:txBody>
      </p:sp>
      <p:cxnSp>
        <p:nvCxnSpPr>
          <p:cNvPr id="7" name="Straight Connector 6"/>
          <p:cNvCxnSpPr/>
          <p:nvPr/>
        </p:nvCxnSpPr>
        <p:spPr>
          <a:xfrm>
            <a:off x="5334000" y="3962400"/>
            <a:ext cx="762000" cy="609600"/>
          </a:xfrm>
          <a:prstGeom prst="line">
            <a:avLst/>
          </a:prstGeom>
          <a:ln w="28575" cap="flat" cmpd="sng">
            <a:solidFill>
              <a:schemeClr val="bg1"/>
            </a:solidFill>
            <a:prstDash val="solid"/>
            <a:headEnd type="none" w="med" len="med"/>
            <a:tailEnd type="none" w="med" len="med"/>
          </a:ln>
        </p:spPr>
      </p:cxnSp>
      <p:sp>
        <p:nvSpPr>
          <p:cNvPr id="9" name="TextBox 8"/>
          <p:cNvSpPr txBox="1"/>
          <p:nvPr/>
        </p:nvSpPr>
        <p:spPr>
          <a:xfrm>
            <a:off x="6019800" y="4419600"/>
            <a:ext cx="2667000" cy="369888"/>
          </a:xfrm>
          <a:prstGeom prst="rect">
            <a:avLst/>
          </a:prstGeom>
          <a:noFill/>
          <a:ln w="9525">
            <a:noFill/>
          </a:ln>
        </p:spPr>
        <p:txBody>
          <a:bodyPr>
            <a:spAutoFit/>
          </a:bodyPr>
          <a:p>
            <a:r>
              <a:rPr dirty="0">
                <a:solidFill>
                  <a:schemeClr val="bg1"/>
                </a:solidFill>
                <a:latin typeface=".VnArial" panose="020B7200000000000000" pitchFamily="34" charset="0"/>
              </a:rPr>
              <a:t>a good selection </a:t>
            </a:r>
            <a:endParaRPr dirty="0">
              <a:solidFill>
                <a:schemeClr val="bg1"/>
              </a:solidFill>
              <a:latin typeface=".VnArial" panose="020B7200000000000000" pitchFamily="34" charset="0"/>
            </a:endParaRPr>
          </a:p>
        </p:txBody>
      </p:sp>
      <p:cxnSp>
        <p:nvCxnSpPr>
          <p:cNvPr id="10" name="Straight Connector 9"/>
          <p:cNvCxnSpPr/>
          <p:nvPr/>
        </p:nvCxnSpPr>
        <p:spPr>
          <a:xfrm>
            <a:off x="6731000" y="2971800"/>
            <a:ext cx="457200" cy="1588"/>
          </a:xfrm>
          <a:prstGeom prst="line">
            <a:avLst/>
          </a:prstGeom>
          <a:ln w="28575" cap="flat" cmpd="sng">
            <a:solidFill>
              <a:schemeClr val="bg1"/>
            </a:solidFill>
            <a:prstDash val="solid"/>
            <a:headEnd type="none" w="med" len="med"/>
            <a:tailEnd type="none" w="med" len="med"/>
          </a:ln>
        </p:spPr>
      </p:cxnSp>
      <p:sp>
        <p:nvSpPr>
          <p:cNvPr id="12" name="TextBox 11"/>
          <p:cNvSpPr txBox="1"/>
          <p:nvPr/>
        </p:nvSpPr>
        <p:spPr>
          <a:xfrm>
            <a:off x="7099300" y="2743200"/>
            <a:ext cx="1981200" cy="646113"/>
          </a:xfrm>
          <a:prstGeom prst="rect">
            <a:avLst/>
          </a:prstGeom>
          <a:noFill/>
          <a:ln w="9525">
            <a:noFill/>
          </a:ln>
        </p:spPr>
        <p:txBody>
          <a:bodyPr>
            <a:spAutoFit/>
          </a:bodyPr>
          <a:p>
            <a:pPr algn="ctr"/>
            <a:r>
              <a:rPr dirty="0">
                <a:solidFill>
                  <a:schemeClr val="bg1"/>
                </a:solidFill>
                <a:latin typeface=".VnArial" panose="020B7200000000000000" pitchFamily="34" charset="0"/>
              </a:rPr>
              <a:t>Many at cheaper prices </a:t>
            </a:r>
            <a:endParaRPr dirty="0">
              <a:solidFill>
                <a:schemeClr val="bg1"/>
              </a:solidFill>
              <a:latin typeface=".VnArial" panose="020B7200000000000000" pitchFamily="34" charset="0"/>
            </a:endParaRPr>
          </a:p>
        </p:txBody>
      </p:sp>
      <p:cxnSp>
        <p:nvCxnSpPr>
          <p:cNvPr id="13" name="Straight Connector 12"/>
          <p:cNvCxnSpPr/>
          <p:nvPr/>
        </p:nvCxnSpPr>
        <p:spPr>
          <a:xfrm rot="-5400000" flipV="1">
            <a:off x="3124200" y="1676400"/>
            <a:ext cx="609600" cy="457200"/>
          </a:xfrm>
          <a:prstGeom prst="line">
            <a:avLst/>
          </a:prstGeom>
          <a:ln w="28575" cap="flat" cmpd="sng">
            <a:solidFill>
              <a:schemeClr val="bg1"/>
            </a:solidFill>
            <a:prstDash val="solid"/>
            <a:headEnd type="none" w="med" len="med"/>
            <a:tailEnd type="none" w="med" len="med"/>
          </a:ln>
        </p:spPr>
      </p:cxnSp>
      <p:sp>
        <p:nvSpPr>
          <p:cNvPr id="15" name="TextBox 14"/>
          <p:cNvSpPr txBox="1"/>
          <p:nvPr/>
        </p:nvSpPr>
        <p:spPr>
          <a:xfrm>
            <a:off x="1828800" y="1230313"/>
            <a:ext cx="1524000" cy="369887"/>
          </a:xfrm>
          <a:prstGeom prst="rect">
            <a:avLst/>
          </a:prstGeom>
          <a:noFill/>
          <a:ln w="9525">
            <a:noFill/>
          </a:ln>
        </p:spPr>
        <p:txBody>
          <a:bodyPr>
            <a:spAutoFit/>
          </a:bodyPr>
          <a:p>
            <a:r>
              <a:rPr dirty="0">
                <a:solidFill>
                  <a:schemeClr val="bg1"/>
                </a:solidFill>
                <a:latin typeface=".VnArial" panose="020B7200000000000000" pitchFamily="34" charset="0"/>
              </a:rPr>
              <a:t>Don’t go far </a:t>
            </a:r>
            <a:endParaRPr dirty="0">
              <a:solidFill>
                <a:schemeClr val="bg1"/>
              </a:solidFill>
              <a:latin typeface=".VnArial" panose="020B7200000000000000" pitchFamily="34" charset="0"/>
            </a:endParaRPr>
          </a:p>
        </p:txBody>
      </p:sp>
      <p:cxnSp>
        <p:nvCxnSpPr>
          <p:cNvPr id="16" name="Straight Connector 15"/>
          <p:cNvCxnSpPr>
            <a:endCxn id="18" idx="3"/>
          </p:cNvCxnSpPr>
          <p:nvPr/>
        </p:nvCxnSpPr>
        <p:spPr>
          <a:xfrm rot="5400000">
            <a:off x="2955925" y="3902075"/>
            <a:ext cx="792163" cy="762000"/>
          </a:xfrm>
          <a:prstGeom prst="line">
            <a:avLst/>
          </a:prstGeom>
          <a:ln w="28575" cap="flat" cmpd="sng">
            <a:solidFill>
              <a:schemeClr val="bg1"/>
            </a:solidFill>
            <a:prstDash val="solid"/>
            <a:headEnd type="none" w="med" len="med"/>
            <a:tailEnd type="none" w="med" len="med"/>
          </a:ln>
        </p:spPr>
      </p:cxnSp>
      <p:sp>
        <p:nvSpPr>
          <p:cNvPr id="18" name="TextBox 17"/>
          <p:cNvSpPr txBox="1"/>
          <p:nvPr/>
        </p:nvSpPr>
        <p:spPr>
          <a:xfrm>
            <a:off x="228600" y="4495800"/>
            <a:ext cx="2743200" cy="369888"/>
          </a:xfrm>
          <a:prstGeom prst="rect">
            <a:avLst/>
          </a:prstGeom>
          <a:noFill/>
          <a:ln w="9525">
            <a:noFill/>
          </a:ln>
        </p:spPr>
        <p:txBody>
          <a:bodyPr>
            <a:spAutoFit/>
          </a:bodyPr>
          <a:p>
            <a:r>
              <a:rPr dirty="0">
                <a:solidFill>
                  <a:schemeClr val="bg1"/>
                </a:solidFill>
                <a:latin typeface=".VnArial" panose="020B7200000000000000" pitchFamily="34" charset="0"/>
              </a:rPr>
              <a:t>Weather is no problem </a:t>
            </a:r>
            <a:endParaRPr dirty="0">
              <a:solidFill>
                <a:schemeClr val="bg1"/>
              </a:solidFill>
              <a:latin typeface=".VnArial" panose="020B7200000000000000" pitchFamily="34" charset="0"/>
            </a:endParaRPr>
          </a:p>
        </p:txBody>
      </p:sp>
      <p:cxnSp>
        <p:nvCxnSpPr>
          <p:cNvPr id="20" name="Straight Connector 19"/>
          <p:cNvCxnSpPr/>
          <p:nvPr/>
        </p:nvCxnSpPr>
        <p:spPr>
          <a:xfrm rot="10800000">
            <a:off x="2278063" y="3027363"/>
            <a:ext cx="457200" cy="1587"/>
          </a:xfrm>
          <a:prstGeom prst="line">
            <a:avLst/>
          </a:prstGeom>
          <a:ln w="28575" cap="flat" cmpd="sng">
            <a:solidFill>
              <a:schemeClr val="bg1"/>
            </a:solidFill>
            <a:prstDash val="solid"/>
            <a:headEnd type="none" w="med" len="med"/>
            <a:tailEnd type="none" w="med" len="med"/>
          </a:ln>
        </p:spPr>
      </p:cxnSp>
      <p:sp>
        <p:nvSpPr>
          <p:cNvPr id="22" name="TextBox 21"/>
          <p:cNvSpPr txBox="1"/>
          <p:nvPr/>
        </p:nvSpPr>
        <p:spPr>
          <a:xfrm>
            <a:off x="1143000" y="2819400"/>
            <a:ext cx="1066800" cy="369888"/>
          </a:xfrm>
          <a:prstGeom prst="rect">
            <a:avLst/>
          </a:prstGeom>
          <a:noFill/>
          <a:ln w="9525">
            <a:noFill/>
          </a:ln>
        </p:spPr>
        <p:txBody>
          <a:bodyPr>
            <a:spAutoFit/>
          </a:bodyPr>
          <a:p>
            <a:r>
              <a:rPr dirty="0">
                <a:solidFill>
                  <a:schemeClr val="bg1"/>
                </a:solidFill>
                <a:latin typeface=".VnArial" panose="020B7200000000000000" pitchFamily="34" charset="0"/>
              </a:rPr>
              <a:t>Modern </a:t>
            </a:r>
            <a:endParaRPr dirty="0">
              <a:solidFill>
                <a:schemeClr val="bg1"/>
              </a:solidFill>
              <a:latin typeface=".VnArial"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18"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6" descr="C:\Users\MoneyPC\Downloads\1051_33_1---Meadowhall-shopping-centre_web.jpg"/>
          <p:cNvPicPr>
            <a:picLocks noChangeAspect="1"/>
          </p:cNvPicPr>
          <p:nvPr/>
        </p:nvPicPr>
        <p:blipFill>
          <a:blip r:embed="rId1"/>
          <a:stretch>
            <a:fillRect/>
          </a:stretch>
        </p:blipFill>
        <p:spPr>
          <a:xfrm>
            <a:off x="750888" y="742950"/>
            <a:ext cx="7886700" cy="5257800"/>
          </a:xfrm>
          <a:prstGeom prst="rect">
            <a:avLst/>
          </a:prstGeom>
          <a:noFill/>
          <a:ln w="9525">
            <a:noFill/>
          </a:ln>
        </p:spPr>
      </p:pic>
      <p:sp>
        <p:nvSpPr>
          <p:cNvPr id="5" name="TextBox 4"/>
          <p:cNvSpPr txBox="1">
            <a:spLocks noChangeArrowheads="1"/>
          </p:cNvSpPr>
          <p:nvPr/>
        </p:nvSpPr>
        <p:spPr bwMode="auto">
          <a:xfrm>
            <a:off x="1098550" y="2889250"/>
            <a:ext cx="1654175" cy="246063"/>
          </a:xfrm>
          <a:prstGeom prst="rect">
            <a:avLst/>
          </a:prstGeom>
          <a:solidFill>
            <a:schemeClr val="accent5">
              <a:lumMod val="25000"/>
            </a:schemeClr>
          </a:solidFill>
          <a:ln w="9525">
            <a:noFill/>
            <a:miter lim="800000"/>
          </a:ln>
        </p:spPr>
        <p:txBody>
          <a:bodyPr>
            <a:spAutoFit/>
          </a:bodyPr>
          <a:lstStyle/>
          <a:p>
            <a:pPr marR="0" defTabSz="914400">
              <a:buClrTx/>
              <a:buSzTx/>
              <a:buFontTx/>
              <a:buNone/>
              <a:defRPr/>
            </a:pPr>
            <a:r>
              <a:rPr kumimoji="0" lang="en-US" sz="1000" kern="1200" cap="none" spc="0" normalizeH="0" baseline="0" noProof="0" dirty="0">
                <a:solidFill>
                  <a:srgbClr val="00FF00"/>
                </a:solidFill>
                <a:latin typeface=".VnArial" panose="020B7200000000000000" pitchFamily="34" charset="0"/>
                <a:ea typeface="+mn-ea"/>
                <a:cs typeface="+mn-cs"/>
              </a:rPr>
              <a:t>Tran Phu Shopping mall </a:t>
            </a:r>
            <a:endParaRPr kumimoji="0" lang="en-US" sz="1000" kern="1200" cap="none" spc="0" normalizeH="0" baseline="0" noProof="0" dirty="0">
              <a:solidFill>
                <a:srgbClr val="00FF00"/>
              </a:solidFill>
              <a:latin typeface=".VnArial" panose="020B7200000000000000" pitchFamily="34" charset="0"/>
              <a:ea typeface="+mn-ea"/>
              <a:cs typeface="+mn-cs"/>
            </a:endParaRPr>
          </a:p>
        </p:txBody>
      </p:sp>
      <p:pic>
        <p:nvPicPr>
          <p:cNvPr id="4100" name="Picture 7" descr="D:\TEACHER NAM\THCS 2007 2008\GIAO AN 8\Unit 7 Read\images.jpg"/>
          <p:cNvPicPr>
            <a:picLocks noChangeAspect="1"/>
          </p:cNvPicPr>
          <p:nvPr/>
        </p:nvPicPr>
        <p:blipFill>
          <a:blip r:embed="rId2"/>
          <a:stretch>
            <a:fillRect/>
          </a:stretch>
        </p:blipFill>
        <p:spPr>
          <a:xfrm>
            <a:off x="1409700" y="3143250"/>
            <a:ext cx="981075" cy="1352550"/>
          </a:xfrm>
          <a:prstGeom prst="rect">
            <a:avLst/>
          </a:prstGeom>
          <a:noFill/>
          <a:ln w="9525">
            <a:noFill/>
          </a:ln>
        </p:spPr>
      </p:pic>
      <p:sp>
        <p:nvSpPr>
          <p:cNvPr id="8" name="TextBox 7"/>
          <p:cNvSpPr txBox="1"/>
          <p:nvPr/>
        </p:nvSpPr>
        <p:spPr>
          <a:xfrm>
            <a:off x="5257800" y="990600"/>
            <a:ext cx="838200" cy="369888"/>
          </a:xfrm>
          <a:prstGeom prst="rect">
            <a:avLst/>
          </a:prstGeom>
          <a:noFill/>
          <a:ln w="9525">
            <a:noFill/>
          </a:ln>
        </p:spPr>
        <p:txBody>
          <a:bodyPr>
            <a:spAutoFit/>
          </a:bodyPr>
          <a:p>
            <a:r>
              <a:rPr dirty="0">
                <a:solidFill>
                  <a:srgbClr val="0000CC"/>
                </a:solidFill>
                <a:latin typeface=".VnArial" panose="020B7200000000000000" pitchFamily="34" charset="0"/>
              </a:rPr>
              <a:t>roofs</a:t>
            </a:r>
            <a:endParaRPr dirty="0">
              <a:solidFill>
                <a:srgbClr val="0000CC"/>
              </a:solidFill>
              <a:latin typeface=".VnArial" panose="020B7200000000000000" pitchFamily="34" charset="0"/>
            </a:endParaRPr>
          </a:p>
        </p:txBody>
      </p:sp>
      <p:cxnSp>
        <p:nvCxnSpPr>
          <p:cNvPr id="10" name="Straight Connector 9"/>
          <p:cNvCxnSpPr/>
          <p:nvPr/>
        </p:nvCxnSpPr>
        <p:spPr bwMode="auto">
          <a:xfrm rot="10800000" flipV="1">
            <a:off x="4114800" y="1295400"/>
            <a:ext cx="1219200" cy="990600"/>
          </a:xfrm>
          <a:prstGeom prst="line">
            <a:avLst/>
          </a:prstGeom>
          <a:solidFill>
            <a:schemeClr val="accent1"/>
          </a:solidFill>
          <a:ln w="19050" cap="flat" cmpd="sng" algn="ctr">
            <a:solidFill>
              <a:schemeClr val="bg1">
                <a:lumMod val="95000"/>
              </a:schemeClr>
            </a:solidFill>
            <a:prstDash val="solid"/>
            <a:round/>
            <a:headEnd type="none" w="med" len="med"/>
            <a:tailEnd type="none" w="med" len="med"/>
          </a:ln>
          <a:effectLst/>
        </p:spPr>
      </p:cxnSp>
      <p:cxnSp>
        <p:nvCxnSpPr>
          <p:cNvPr id="11" name="Straight Connector 10"/>
          <p:cNvCxnSpPr/>
          <p:nvPr/>
        </p:nvCxnSpPr>
        <p:spPr bwMode="auto">
          <a:xfrm rot="16200000" flipH="1">
            <a:off x="5638800" y="1371600"/>
            <a:ext cx="1371600" cy="1219200"/>
          </a:xfrm>
          <a:prstGeom prst="line">
            <a:avLst/>
          </a:prstGeom>
          <a:solidFill>
            <a:schemeClr val="accent1"/>
          </a:solidFill>
          <a:ln w="19050" cap="flat" cmpd="sng" algn="ctr">
            <a:solidFill>
              <a:schemeClr val="bg1">
                <a:lumMod val="95000"/>
              </a:schemeClr>
            </a:solidFill>
            <a:prstDash val="solid"/>
            <a:round/>
            <a:headEnd type="none" w="med" len="med"/>
            <a:tailEnd type="none" w="med" len="med"/>
          </a:ln>
          <a:effectLst/>
        </p:spPr>
      </p:cxnSp>
      <p:cxnSp>
        <p:nvCxnSpPr>
          <p:cNvPr id="13" name="Straight Connector 12"/>
          <p:cNvCxnSpPr/>
          <p:nvPr/>
        </p:nvCxnSpPr>
        <p:spPr bwMode="auto">
          <a:xfrm rot="5400000">
            <a:off x="4191000" y="2133600"/>
            <a:ext cx="2133600" cy="457200"/>
          </a:xfrm>
          <a:prstGeom prst="line">
            <a:avLst/>
          </a:prstGeom>
          <a:solidFill>
            <a:schemeClr val="accent1"/>
          </a:solidFill>
          <a:ln w="19050" cap="flat" cmpd="sng" algn="ctr">
            <a:solidFill>
              <a:schemeClr val="bg1">
                <a:lumMod val="95000"/>
              </a:schemeClr>
            </a:solidFill>
            <a:prstDash val="solid"/>
            <a:round/>
            <a:headEnd type="none" w="med" len="med"/>
            <a:tailEnd type="none" w="med" len="med"/>
          </a:ln>
          <a:effectLst/>
        </p:spPr>
      </p:cxnSp>
      <p:pic>
        <p:nvPicPr>
          <p:cNvPr id="4105" name="Picture 4"/>
          <p:cNvPicPr>
            <a:picLocks noChangeAspect="1"/>
          </p:cNvPicPr>
          <p:nvPr/>
        </p:nvPicPr>
        <p:blipFill>
          <a:blip r:embed="rId3">
            <a:lum bright="-6000"/>
          </a:blip>
          <a:stretch>
            <a:fillRect/>
          </a:stretch>
        </p:blipFill>
        <p:spPr>
          <a:xfrm>
            <a:off x="5743575" y="3028950"/>
            <a:ext cx="2895600" cy="2105025"/>
          </a:xfrm>
          <a:prstGeom prst="rect">
            <a:avLst/>
          </a:prstGeom>
          <a:noFill/>
          <a:ln w="9525">
            <a:noFill/>
          </a:ln>
        </p:spPr>
      </p:pic>
      <p:cxnSp>
        <p:nvCxnSpPr>
          <p:cNvPr id="14" name="Straight Connector 13"/>
          <p:cNvCxnSpPr/>
          <p:nvPr/>
        </p:nvCxnSpPr>
        <p:spPr bwMode="auto">
          <a:xfrm rot="5400000">
            <a:off x="6748463" y="5584825"/>
            <a:ext cx="981075" cy="3175"/>
          </a:xfrm>
          <a:prstGeom prst="line">
            <a:avLst/>
          </a:prstGeom>
          <a:solidFill>
            <a:schemeClr val="accent1"/>
          </a:solidFill>
          <a:ln w="76200" cap="flat" cmpd="sng" algn="ctr">
            <a:solidFill>
              <a:schemeClr val="accent1">
                <a:lumMod val="25000"/>
              </a:schemeClr>
            </a:solidFill>
            <a:prstDash val="solid"/>
            <a:round/>
            <a:headEnd type="none" w="med" len="med"/>
            <a:tailEnd type="none" w="med" len="med"/>
          </a:ln>
          <a:effectLst/>
        </p:spPr>
      </p:cxnSp>
      <p:cxnSp>
        <p:nvCxnSpPr>
          <p:cNvPr id="18" name="Straight Connector 17"/>
          <p:cNvCxnSpPr/>
          <p:nvPr/>
        </p:nvCxnSpPr>
        <p:spPr bwMode="auto">
          <a:xfrm>
            <a:off x="6324600" y="5141913"/>
            <a:ext cx="914400" cy="277813"/>
          </a:xfrm>
          <a:prstGeom prst="line">
            <a:avLst/>
          </a:prstGeom>
          <a:solidFill>
            <a:schemeClr val="accent1"/>
          </a:solidFill>
          <a:ln w="57150" cap="flat" cmpd="sng" algn="ctr">
            <a:solidFill>
              <a:schemeClr val="accent1">
                <a:lumMod val="25000"/>
              </a:schemeClr>
            </a:solidFill>
            <a:prstDash val="solid"/>
            <a:round/>
            <a:headEnd type="none" w="med" len="med"/>
            <a:tailEnd type="none" w="med" len="med"/>
          </a:ln>
          <a:effectLst/>
        </p:spPr>
      </p:cxnSp>
      <p:cxnSp>
        <p:nvCxnSpPr>
          <p:cNvPr id="23" name="Straight Connector 22"/>
          <p:cNvCxnSpPr/>
          <p:nvPr/>
        </p:nvCxnSpPr>
        <p:spPr bwMode="auto">
          <a:xfrm flipV="1">
            <a:off x="7239000" y="5124450"/>
            <a:ext cx="762000" cy="304800"/>
          </a:xfrm>
          <a:prstGeom prst="line">
            <a:avLst/>
          </a:prstGeom>
          <a:solidFill>
            <a:schemeClr val="accent1"/>
          </a:solidFill>
          <a:ln w="57150" cap="flat" cmpd="sng" algn="ctr">
            <a:solidFill>
              <a:schemeClr val="accent1">
                <a:lumMod val="25000"/>
              </a:schemeClr>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3" descr="D:\TEACHER NAM\THCS 2007 2008\GIAO AN 8\Unit 7 Read\shopping mall.JPG"/>
          <p:cNvPicPr>
            <a:picLocks noChangeAspect="1"/>
          </p:cNvPicPr>
          <p:nvPr/>
        </p:nvPicPr>
        <p:blipFill>
          <a:blip r:embed="rId1"/>
          <a:stretch>
            <a:fillRect/>
          </a:stretch>
        </p:blipFill>
        <p:spPr>
          <a:xfrm>
            <a:off x="469900" y="304800"/>
            <a:ext cx="8229600" cy="6057900"/>
          </a:xfrm>
          <a:prstGeom prst="rect">
            <a:avLst/>
          </a:prstGeom>
          <a:noFill/>
          <a:ln w="9525">
            <a:noFill/>
          </a:ln>
        </p:spPr>
      </p:pic>
      <p:sp>
        <p:nvSpPr>
          <p:cNvPr id="5123" name="TextBox 4"/>
          <p:cNvSpPr txBox="1"/>
          <p:nvPr/>
        </p:nvSpPr>
        <p:spPr>
          <a:xfrm rot="179219">
            <a:off x="5454650" y="1466850"/>
            <a:ext cx="1701800" cy="338138"/>
          </a:xfrm>
          <a:prstGeom prst="rect">
            <a:avLst/>
          </a:prstGeom>
          <a:noFill/>
          <a:ln w="9525">
            <a:noFill/>
          </a:ln>
        </p:spPr>
        <p:txBody>
          <a:bodyPr>
            <a:spAutoFit/>
          </a:bodyPr>
          <a:p>
            <a:r>
              <a:rPr sz="1600" dirty="0">
                <a:solidFill>
                  <a:srgbClr val="FF0000"/>
                </a:solidFill>
                <a:latin typeface=".VnArial" panose="020B7200000000000000" pitchFamily="34" charset="0"/>
              </a:rPr>
              <a:t>Movie theaters</a:t>
            </a:r>
            <a:endParaRPr sz="1600" dirty="0">
              <a:solidFill>
                <a:srgbClr val="FF0000"/>
              </a:solidFill>
              <a:latin typeface=".VnArial" panose="020B7200000000000000" pitchFamily="34" charset="0"/>
            </a:endParaRPr>
          </a:p>
        </p:txBody>
      </p:sp>
      <p:sp>
        <p:nvSpPr>
          <p:cNvPr id="5124" name="TextBox 3"/>
          <p:cNvSpPr txBox="1"/>
          <p:nvPr/>
        </p:nvSpPr>
        <p:spPr>
          <a:xfrm>
            <a:off x="423863" y="1154113"/>
            <a:ext cx="1600200" cy="307975"/>
          </a:xfrm>
          <a:prstGeom prst="rect">
            <a:avLst/>
          </a:prstGeom>
          <a:noFill/>
          <a:ln w="9525">
            <a:noFill/>
          </a:ln>
        </p:spPr>
        <p:txBody>
          <a:bodyPr>
            <a:spAutoFit/>
          </a:bodyPr>
          <a:p>
            <a:r>
              <a:rPr sz="1400" dirty="0">
                <a:solidFill>
                  <a:srgbClr val="FFFF66"/>
                </a:solidFill>
                <a:latin typeface=".VnArial" panose="020B7200000000000000" pitchFamily="34" charset="0"/>
              </a:rPr>
              <a:t>Children’s area</a:t>
            </a:r>
            <a:endParaRPr sz="1400" dirty="0">
              <a:solidFill>
                <a:srgbClr val="FFFF66"/>
              </a:solidFill>
              <a:latin typeface=".VnArial" panose="020B7200000000000000" pitchFamily="34" charset="0"/>
            </a:endParaRPr>
          </a:p>
        </p:txBody>
      </p:sp>
      <p:pic>
        <p:nvPicPr>
          <p:cNvPr id="5125" name="Picture 9" descr="C:\Users\MoneyPC\Documents\Downloads\ImageGen.ashx.jpg"/>
          <p:cNvPicPr>
            <a:picLocks noChangeAspect="1"/>
          </p:cNvPicPr>
          <p:nvPr/>
        </p:nvPicPr>
        <p:blipFill>
          <a:blip r:embed="rId2"/>
          <a:stretch>
            <a:fillRect/>
          </a:stretch>
        </p:blipFill>
        <p:spPr>
          <a:xfrm>
            <a:off x="3962400" y="2971800"/>
            <a:ext cx="762000" cy="914400"/>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Box 2"/>
          <p:cNvSpPr txBox="1"/>
          <p:nvPr/>
        </p:nvSpPr>
        <p:spPr>
          <a:xfrm>
            <a:off x="571500" y="1111250"/>
            <a:ext cx="8229600" cy="4832350"/>
          </a:xfrm>
          <a:prstGeom prst="rect">
            <a:avLst/>
          </a:prstGeom>
          <a:noFill/>
          <a:ln w="9525">
            <a:noFill/>
          </a:ln>
        </p:spPr>
        <p:txBody>
          <a:bodyPr>
            <a:spAutoFit/>
          </a:bodyPr>
          <a:p>
            <a:pPr algn="just"/>
            <a:r>
              <a:rPr sz="2200" b="0" dirty="0">
                <a:solidFill>
                  <a:schemeClr val="bg1"/>
                </a:solidFill>
                <a:latin typeface=".VnArial" panose="020B7200000000000000" pitchFamily="34" charset="0"/>
              </a:rPr>
              <a:t>A new shopping mall is opening in Nam’s neighborhood today. It is very different from the present shopping area. All the shops are under one roof. That will be very convenient, especially during the hot and humid summer months. Customers will shop in comfort and won’t notice the weather.</a:t>
            </a:r>
            <a:endParaRPr sz="2200" b="0" dirty="0">
              <a:solidFill>
                <a:schemeClr val="bg1"/>
              </a:solidFill>
              <a:latin typeface=".VnArial" panose="020B7200000000000000" pitchFamily="34" charset="0"/>
            </a:endParaRPr>
          </a:p>
          <a:p>
            <a:pPr algn="just"/>
            <a:r>
              <a:rPr sz="2200" b="0" dirty="0">
                <a:solidFill>
                  <a:schemeClr val="bg1"/>
                </a:solidFill>
                <a:latin typeface=".VnArial" panose="020B7200000000000000" pitchFamily="34" charset="0"/>
              </a:rPr>
              <a:t>Some people in the neighborhood, however, are not happy about the changes. The owners of the small stores on Tran Phu Street think the mall will take their business. Some of the goods in the new stores will be the same as the ones in the small shops, but the stores in the mall will offer a wider selection of products, some at cheaper prices.</a:t>
            </a:r>
            <a:endParaRPr sz="2200" b="0" dirty="0">
              <a:solidFill>
                <a:schemeClr val="bg1"/>
              </a:solidFill>
              <a:latin typeface=".VnArial" panose="020B7200000000000000" pitchFamily="34" charset="0"/>
            </a:endParaRPr>
          </a:p>
          <a:p>
            <a:pPr algn="just"/>
            <a:r>
              <a:rPr sz="2200" b="0" dirty="0">
                <a:solidFill>
                  <a:schemeClr val="bg1"/>
                </a:solidFill>
                <a:latin typeface=".VnArial" panose="020B7200000000000000" pitchFamily="34" charset="0"/>
              </a:rPr>
              <a:t>The residents and store owners have been concerned about the new mall for a few months. They have organized a community meeting in order to discuss the situation</a:t>
            </a:r>
            <a:r>
              <a:rPr dirty="0">
                <a:solidFill>
                  <a:schemeClr val="bg1"/>
                </a:solidFill>
                <a:latin typeface=".VnArial" panose="020B7200000000000000" pitchFamily="34" charset="0"/>
              </a:rPr>
              <a:t>. </a:t>
            </a:r>
            <a:endParaRPr dirty="0">
              <a:solidFill>
                <a:schemeClr val="bg1"/>
              </a:solidFill>
              <a:latin typeface=".VnArial" panose="020B7200000000000000" pitchFamily="34" charset="0"/>
            </a:endParaRPr>
          </a:p>
        </p:txBody>
      </p:sp>
      <p:sp>
        <p:nvSpPr>
          <p:cNvPr id="6147" name="TextBox 3"/>
          <p:cNvSpPr txBox="1"/>
          <p:nvPr/>
        </p:nvSpPr>
        <p:spPr>
          <a:xfrm>
            <a:off x="609600" y="381000"/>
            <a:ext cx="5410200" cy="461963"/>
          </a:xfrm>
          <a:prstGeom prst="rect">
            <a:avLst/>
          </a:prstGeom>
          <a:noFill/>
          <a:ln w="9525">
            <a:noFill/>
          </a:ln>
        </p:spPr>
        <p:txBody>
          <a:bodyPr>
            <a:spAutoFit/>
          </a:bodyPr>
          <a:p>
            <a:r>
              <a:rPr sz="2400" u="sng" dirty="0">
                <a:solidFill>
                  <a:schemeClr val="bg1"/>
                </a:solidFill>
                <a:latin typeface=".VnArial" panose="020B7200000000000000" pitchFamily="34" charset="0"/>
              </a:rPr>
              <a:t>Unit 7: My neighborhood</a:t>
            </a:r>
            <a:r>
              <a:rPr sz="2400" dirty="0">
                <a:solidFill>
                  <a:schemeClr val="bg1"/>
                </a:solidFill>
                <a:latin typeface=".VnArial" panose="020B7200000000000000" pitchFamily="34" charset="0"/>
              </a:rPr>
              <a:t> - Read</a:t>
            </a:r>
            <a:endParaRPr sz="2400" dirty="0">
              <a:solidFill>
                <a:schemeClr val="bg1"/>
              </a:solidFill>
              <a:latin typeface=".VnArial" panose="020B7200000000000000" pitchFamily="34" charset="0"/>
            </a:endParaRPr>
          </a:p>
        </p:txBody>
      </p:sp>
      <p:pic>
        <p:nvPicPr>
          <p:cNvPr id="5" name="E8Unit 7READ.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8229600" y="533400"/>
            <a:ext cx="304800" cy="304800"/>
          </a:xfrm>
          <a:prstGeom prst="rect">
            <a:avLst/>
          </a:prstGeom>
          <a:noFill/>
          <a:ln w="9525">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02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p:cNvPicPr>
            <a:picLocks noChangeAspect="1"/>
          </p:cNvPicPr>
          <p:nvPr/>
        </p:nvPicPr>
        <p:blipFill>
          <a:blip r:embed="rId1">
            <a:lum bright="-6000"/>
          </a:blip>
          <a:stretch>
            <a:fillRect/>
          </a:stretch>
        </p:blipFill>
        <p:spPr>
          <a:xfrm>
            <a:off x="838200" y="460375"/>
            <a:ext cx="7620000" cy="5538788"/>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2"/>
          <p:cNvSpPr txBox="1"/>
          <p:nvPr/>
        </p:nvSpPr>
        <p:spPr>
          <a:xfrm>
            <a:off x="571500" y="1111250"/>
            <a:ext cx="8229600" cy="4832350"/>
          </a:xfrm>
          <a:prstGeom prst="rect">
            <a:avLst/>
          </a:prstGeom>
          <a:noFill/>
          <a:ln w="9525">
            <a:noFill/>
          </a:ln>
        </p:spPr>
        <p:txBody>
          <a:bodyPr>
            <a:spAutoFit/>
          </a:bodyPr>
          <a:p>
            <a:pPr algn="just"/>
            <a:r>
              <a:rPr sz="2200" b="0" dirty="0">
                <a:solidFill>
                  <a:schemeClr val="bg1"/>
                </a:solidFill>
                <a:latin typeface=".VnArial" panose="020B7200000000000000" pitchFamily="34" charset="0"/>
              </a:rPr>
              <a:t>A new shopping mall is opening in Nam’s neighborhood today. It is very different from the present shopping area. All the shops are under one roof. That will be very convenient, especially during the hot and humid summer months. Customers will shop in comfort and won’t notice the weather.</a:t>
            </a:r>
            <a:endParaRPr sz="2200" b="0" dirty="0">
              <a:solidFill>
                <a:schemeClr val="bg1"/>
              </a:solidFill>
              <a:latin typeface=".VnArial" panose="020B7200000000000000" pitchFamily="34" charset="0"/>
            </a:endParaRPr>
          </a:p>
          <a:p>
            <a:pPr algn="just"/>
            <a:r>
              <a:rPr sz="2200" b="0" dirty="0">
                <a:solidFill>
                  <a:schemeClr val="bg1"/>
                </a:solidFill>
                <a:latin typeface=".VnArial" panose="020B7200000000000000" pitchFamily="34" charset="0"/>
              </a:rPr>
              <a:t>Some people in the neighborhood, however, are not happy about the changes. The owners of the small stores on Tran Phu Street think the mall will take their business. Some of the goods in the new stores will be the same as the ones in the small shops, but the stores in the mall will offer a wider selection of products, some at cheaper prices.</a:t>
            </a:r>
            <a:endParaRPr sz="2200" b="0" dirty="0">
              <a:solidFill>
                <a:schemeClr val="bg1"/>
              </a:solidFill>
              <a:latin typeface=".VnArial" panose="020B7200000000000000" pitchFamily="34" charset="0"/>
            </a:endParaRPr>
          </a:p>
          <a:p>
            <a:pPr algn="just"/>
            <a:r>
              <a:rPr sz="2200" b="0" dirty="0">
                <a:solidFill>
                  <a:schemeClr val="bg1"/>
                </a:solidFill>
                <a:latin typeface=".VnArial" panose="020B7200000000000000" pitchFamily="34" charset="0"/>
              </a:rPr>
              <a:t>The residents and store owners have been concerned about the new mall for a few months. They have organized a community meeting in order to discuss the situation</a:t>
            </a:r>
            <a:r>
              <a:rPr dirty="0">
                <a:solidFill>
                  <a:schemeClr val="bg1"/>
                </a:solidFill>
                <a:latin typeface=".VnArial" panose="020B7200000000000000" pitchFamily="34" charset="0"/>
              </a:rPr>
              <a:t>. </a:t>
            </a:r>
            <a:endParaRPr dirty="0">
              <a:solidFill>
                <a:schemeClr val="bg1"/>
              </a:solidFill>
              <a:latin typeface=".VnArial" panose="020B7200000000000000" pitchFamily="34" charset="0"/>
            </a:endParaRPr>
          </a:p>
        </p:txBody>
      </p:sp>
      <p:sp>
        <p:nvSpPr>
          <p:cNvPr id="8195" name="TextBox 3"/>
          <p:cNvSpPr txBox="1"/>
          <p:nvPr/>
        </p:nvSpPr>
        <p:spPr>
          <a:xfrm>
            <a:off x="609600" y="381000"/>
            <a:ext cx="5410200" cy="461963"/>
          </a:xfrm>
          <a:prstGeom prst="rect">
            <a:avLst/>
          </a:prstGeom>
          <a:noFill/>
          <a:ln w="9525">
            <a:noFill/>
          </a:ln>
        </p:spPr>
        <p:txBody>
          <a:bodyPr>
            <a:spAutoFit/>
          </a:bodyPr>
          <a:p>
            <a:r>
              <a:rPr sz="2400" u="sng" dirty="0">
                <a:solidFill>
                  <a:schemeClr val="bg1"/>
                </a:solidFill>
                <a:latin typeface=".VnArial" panose="020B7200000000000000" pitchFamily="34" charset="0"/>
              </a:rPr>
              <a:t>Unit 7: My neighborhood</a:t>
            </a:r>
            <a:r>
              <a:rPr sz="2400" dirty="0">
                <a:solidFill>
                  <a:schemeClr val="bg1"/>
                </a:solidFill>
                <a:latin typeface=".VnArial" panose="020B7200000000000000" pitchFamily="34" charset="0"/>
              </a:rPr>
              <a:t> - Read</a:t>
            </a:r>
            <a:endParaRPr sz="2400" dirty="0">
              <a:solidFill>
                <a:schemeClr val="bg1"/>
              </a:solidFill>
              <a:latin typeface=".VnArial" panose="020B7200000000000000" pitchFamily="34" charset="0"/>
            </a:endParaRPr>
          </a:p>
        </p:txBody>
      </p:sp>
      <p:cxnSp>
        <p:nvCxnSpPr>
          <p:cNvPr id="12" name="Straight Connector 11"/>
          <p:cNvCxnSpPr/>
          <p:nvPr/>
        </p:nvCxnSpPr>
        <p:spPr>
          <a:xfrm>
            <a:off x="4724400" y="5181600"/>
            <a:ext cx="2667000" cy="1588"/>
          </a:xfrm>
          <a:prstGeom prst="line">
            <a:avLst/>
          </a:prstGeom>
          <a:ln w="28575" cap="flat" cmpd="sng">
            <a:solidFill>
              <a:schemeClr val="bg1"/>
            </a:solidFill>
            <a:prstDash val="solid"/>
            <a:headEnd type="none" w="med" len="med"/>
            <a:tailEnd type="none" w="med" len="med"/>
          </a:ln>
        </p:spPr>
      </p:cxnSp>
      <p:cxnSp>
        <p:nvCxnSpPr>
          <p:cNvPr id="13" name="Straight Connector 12"/>
          <p:cNvCxnSpPr/>
          <p:nvPr/>
        </p:nvCxnSpPr>
        <p:spPr>
          <a:xfrm>
            <a:off x="4343400" y="5486400"/>
            <a:ext cx="2667000" cy="1588"/>
          </a:xfrm>
          <a:prstGeom prst="line">
            <a:avLst/>
          </a:prstGeom>
          <a:ln w="28575" cap="flat" cmpd="sng">
            <a:solidFill>
              <a:schemeClr val="bg1"/>
            </a:solidFill>
            <a:prstDash val="solid"/>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428625" y="438150"/>
            <a:ext cx="5133975" cy="369888"/>
          </a:xfrm>
          <a:prstGeom prst="rect">
            <a:avLst/>
          </a:prstGeom>
          <a:solidFill>
            <a:schemeClr val="accent1">
              <a:lumMod val="25000"/>
            </a:schemeClr>
          </a:solidFill>
          <a:ln>
            <a:solidFill>
              <a:schemeClr val="tx1"/>
            </a:solidFill>
            <a:prstDash val="lgDash"/>
          </a:ln>
        </p:spPr>
        <p:txBody>
          <a:bodyPr>
            <a:spAutoFit/>
          </a:bodyPr>
          <a:lstStyle/>
          <a:p>
            <a:pPr marR="0" defTabSz="914400">
              <a:buClrTx/>
              <a:buSzTx/>
              <a:buFontTx/>
              <a:buNone/>
              <a:defRPr/>
            </a:pPr>
            <a:r>
              <a:rPr kumimoji="0" lang="en-US" kern="1200" cap="none" spc="0" normalizeH="0" baseline="0" noProof="0" dirty="0">
                <a:solidFill>
                  <a:schemeClr val="bg1"/>
                </a:solidFill>
                <a:latin typeface=".VnArial" panose="020B7200000000000000" pitchFamily="34" charset="0"/>
                <a:ea typeface="+mn-ea"/>
                <a:cs typeface="+mn-cs"/>
              </a:rPr>
              <a:t>1. True or False. Correct the false sentences.</a:t>
            </a:r>
            <a:endParaRPr kumimoji="0" lang="en-US" kern="1200" cap="none" spc="0" normalizeH="0" baseline="0" noProof="0" dirty="0">
              <a:solidFill>
                <a:schemeClr val="bg1"/>
              </a:solidFill>
              <a:latin typeface=".VnArial" panose="020B7200000000000000" pitchFamily="34" charset="0"/>
              <a:ea typeface="+mn-ea"/>
              <a:cs typeface="+mn-cs"/>
            </a:endParaRPr>
          </a:p>
        </p:txBody>
      </p:sp>
      <p:sp>
        <p:nvSpPr>
          <p:cNvPr id="9219" name="TextBox 2"/>
          <p:cNvSpPr txBox="1"/>
          <p:nvPr/>
        </p:nvSpPr>
        <p:spPr>
          <a:xfrm>
            <a:off x="428625" y="1228725"/>
            <a:ext cx="7191375" cy="369888"/>
          </a:xfrm>
          <a:prstGeom prst="rect">
            <a:avLst/>
          </a:prstGeom>
          <a:noFill/>
          <a:ln w="9525">
            <a:noFill/>
          </a:ln>
        </p:spPr>
        <p:txBody>
          <a:bodyPr>
            <a:spAutoFit/>
          </a:bodyPr>
          <a:p>
            <a:r>
              <a:rPr dirty="0">
                <a:solidFill>
                  <a:schemeClr val="bg1"/>
                </a:solidFill>
                <a:latin typeface=".VnArial" panose="020B7200000000000000" pitchFamily="34" charset="0"/>
              </a:rPr>
              <a:t>a, The mall is open six days a week.  </a:t>
            </a:r>
            <a:endParaRPr dirty="0">
              <a:solidFill>
                <a:schemeClr val="bg1"/>
              </a:solidFill>
              <a:latin typeface=".VnArial" panose="020B7200000000000000" pitchFamily="34" charset="0"/>
            </a:endParaRPr>
          </a:p>
        </p:txBody>
      </p:sp>
      <p:sp>
        <p:nvSpPr>
          <p:cNvPr id="9220" name="TextBox 6"/>
          <p:cNvSpPr txBox="1"/>
          <p:nvPr/>
        </p:nvSpPr>
        <p:spPr>
          <a:xfrm>
            <a:off x="428625" y="1885950"/>
            <a:ext cx="6124575" cy="354013"/>
          </a:xfrm>
          <a:prstGeom prst="rect">
            <a:avLst/>
          </a:prstGeom>
          <a:noFill/>
          <a:ln w="9525">
            <a:noFill/>
          </a:ln>
        </p:spPr>
        <p:txBody>
          <a:bodyPr>
            <a:spAutoFit/>
          </a:bodyPr>
          <a:p>
            <a:r>
              <a:rPr sz="1700" dirty="0">
                <a:solidFill>
                  <a:schemeClr val="bg1"/>
                </a:solidFill>
                <a:latin typeface=".VnArial" panose="020B7200000000000000" pitchFamily="34" charset="0"/>
              </a:rPr>
              <a:t>b, There are more than 50 stores in the mall.</a:t>
            </a:r>
            <a:endParaRPr sz="1700" dirty="0">
              <a:solidFill>
                <a:schemeClr val="bg1"/>
              </a:solidFill>
              <a:latin typeface=".VnArial" panose="020B7200000000000000" pitchFamily="34" charset="0"/>
            </a:endParaRPr>
          </a:p>
        </p:txBody>
      </p:sp>
      <p:sp>
        <p:nvSpPr>
          <p:cNvPr id="9221" name="TextBox 7"/>
          <p:cNvSpPr txBox="1"/>
          <p:nvPr/>
        </p:nvSpPr>
        <p:spPr>
          <a:xfrm>
            <a:off x="428625" y="2592388"/>
            <a:ext cx="7191375" cy="369887"/>
          </a:xfrm>
          <a:prstGeom prst="rect">
            <a:avLst/>
          </a:prstGeom>
          <a:noFill/>
          <a:ln w="9525">
            <a:noFill/>
          </a:ln>
        </p:spPr>
        <p:txBody>
          <a:bodyPr>
            <a:spAutoFit/>
          </a:bodyPr>
          <a:p>
            <a:r>
              <a:rPr sz="1700" dirty="0">
                <a:solidFill>
                  <a:schemeClr val="bg1"/>
                </a:solidFill>
                <a:latin typeface=".VnArial" panose="020B7200000000000000" pitchFamily="34" charset="0"/>
              </a:rPr>
              <a:t>c, </a:t>
            </a:r>
            <a:r>
              <a:rPr dirty="0">
                <a:solidFill>
                  <a:schemeClr val="bg1"/>
                </a:solidFill>
                <a:latin typeface=".VnArial" panose="020B7200000000000000" pitchFamily="34" charset="0"/>
              </a:rPr>
              <a:t>Everyone in the neighborhood is pleased about the new mall.</a:t>
            </a:r>
            <a:endParaRPr sz="1700" dirty="0">
              <a:solidFill>
                <a:schemeClr val="bg1"/>
              </a:solidFill>
              <a:latin typeface=".VnArial" panose="020B7200000000000000" pitchFamily="34" charset="0"/>
            </a:endParaRPr>
          </a:p>
        </p:txBody>
      </p:sp>
      <p:sp>
        <p:nvSpPr>
          <p:cNvPr id="9222" name="TextBox 8"/>
          <p:cNvSpPr txBox="1"/>
          <p:nvPr/>
        </p:nvSpPr>
        <p:spPr>
          <a:xfrm>
            <a:off x="428625" y="3275013"/>
            <a:ext cx="6657975" cy="646112"/>
          </a:xfrm>
          <a:prstGeom prst="rect">
            <a:avLst/>
          </a:prstGeom>
          <a:noFill/>
          <a:ln w="9525">
            <a:noFill/>
          </a:ln>
        </p:spPr>
        <p:txBody>
          <a:bodyPr>
            <a:spAutoFit/>
          </a:bodyPr>
          <a:p>
            <a:pPr marL="228600" indent="-228600"/>
            <a:r>
              <a:rPr sz="1700" dirty="0">
                <a:solidFill>
                  <a:schemeClr val="bg1"/>
                </a:solidFill>
                <a:latin typeface=".VnArial" panose="020B7200000000000000" pitchFamily="34" charset="0"/>
              </a:rPr>
              <a:t>d, </a:t>
            </a:r>
            <a:r>
              <a:rPr dirty="0">
                <a:solidFill>
                  <a:schemeClr val="bg1"/>
                </a:solidFill>
                <a:latin typeface=".VnArial" panose="020B7200000000000000" pitchFamily="34" charset="0"/>
              </a:rPr>
              <a:t>It will be more comfortable to shop in the mall than in the present shopping area.</a:t>
            </a:r>
            <a:endParaRPr sz="1700" dirty="0">
              <a:solidFill>
                <a:schemeClr val="bg1"/>
              </a:solidFill>
              <a:latin typeface=".VnArial" panose="020B7200000000000000" pitchFamily="34" charset="0"/>
            </a:endParaRPr>
          </a:p>
        </p:txBody>
      </p:sp>
      <p:sp>
        <p:nvSpPr>
          <p:cNvPr id="9223" name="TextBox 9"/>
          <p:cNvSpPr txBox="1"/>
          <p:nvPr/>
        </p:nvSpPr>
        <p:spPr>
          <a:xfrm>
            <a:off x="419100" y="4016375"/>
            <a:ext cx="7048500" cy="369888"/>
          </a:xfrm>
          <a:prstGeom prst="rect">
            <a:avLst/>
          </a:prstGeom>
          <a:noFill/>
          <a:ln w="9525">
            <a:noFill/>
          </a:ln>
        </p:spPr>
        <p:txBody>
          <a:bodyPr>
            <a:spAutoFit/>
          </a:bodyPr>
          <a:p>
            <a:r>
              <a:rPr sz="1700" dirty="0">
                <a:solidFill>
                  <a:schemeClr val="bg1"/>
                </a:solidFill>
                <a:latin typeface=".VnArial" panose="020B7200000000000000" pitchFamily="34" charset="0"/>
              </a:rPr>
              <a:t>e,</a:t>
            </a:r>
            <a:r>
              <a:rPr dirty="0">
                <a:solidFill>
                  <a:schemeClr val="bg1"/>
                </a:solidFill>
                <a:latin typeface=".VnArial" panose="020B7200000000000000" pitchFamily="34" charset="0"/>
              </a:rPr>
              <a:t> Some of the stores on Tran Phu Street may have to close.</a:t>
            </a:r>
            <a:endParaRPr dirty="0">
              <a:solidFill>
                <a:schemeClr val="bg1"/>
              </a:solidFill>
              <a:latin typeface=".VnArial" panose="020B7200000000000000" pitchFamily="34" charset="0"/>
            </a:endParaRPr>
          </a:p>
        </p:txBody>
      </p:sp>
      <p:sp>
        <p:nvSpPr>
          <p:cNvPr id="7176" name="TextBox 10"/>
          <p:cNvSpPr txBox="1"/>
          <p:nvPr/>
        </p:nvSpPr>
        <p:spPr>
          <a:xfrm>
            <a:off x="165100" y="1524000"/>
            <a:ext cx="6677025" cy="369888"/>
          </a:xfrm>
          <a:prstGeom prst="rect">
            <a:avLst/>
          </a:prstGeom>
          <a:noFill/>
          <a:ln w="9525">
            <a:noFill/>
          </a:ln>
        </p:spPr>
        <p:txBody>
          <a:bodyPr>
            <a:spAutoFit/>
          </a:bodyPr>
          <a:p>
            <a:r>
              <a:rPr dirty="0">
                <a:solidFill>
                  <a:schemeClr val="bg1"/>
                </a:solidFill>
                <a:latin typeface=".VnArial" panose="020B7200000000000000" pitchFamily="34" charset="0"/>
              </a:rPr>
              <a:t>    </a:t>
            </a:r>
            <a:r>
              <a:rPr dirty="0">
                <a:solidFill>
                  <a:srgbClr val="92D050"/>
                </a:solidFill>
                <a:latin typeface=".VnArial" panose="020B7200000000000000" pitchFamily="34" charset="0"/>
                <a:sym typeface="Wingdings" panose="05000000000000000000" pitchFamily="2" charset="2"/>
              </a:rPr>
              <a:t></a:t>
            </a:r>
            <a:r>
              <a:rPr dirty="0">
                <a:solidFill>
                  <a:srgbClr val="92D050"/>
                </a:solidFill>
                <a:latin typeface=".VnArial" panose="020B7200000000000000" pitchFamily="34" charset="0"/>
              </a:rPr>
              <a:t>The mall is open daily ( seven days a week) </a:t>
            </a:r>
            <a:endParaRPr sz="1700" dirty="0">
              <a:solidFill>
                <a:schemeClr val="bg1"/>
              </a:solidFill>
              <a:latin typeface=".VnArial" panose="020B7200000000000000" pitchFamily="34" charset="0"/>
            </a:endParaRPr>
          </a:p>
        </p:txBody>
      </p:sp>
      <p:graphicFrame>
        <p:nvGraphicFramePr>
          <p:cNvPr id="10" name="Table 9"/>
          <p:cNvGraphicFramePr>
            <a:graphicFrameLocks noGrp="1"/>
          </p:cNvGraphicFramePr>
          <p:nvPr/>
        </p:nvGraphicFramePr>
        <p:xfrm>
          <a:off x="7610475" y="1122363"/>
          <a:ext cx="1219200" cy="3398838"/>
        </p:xfrm>
        <a:graphic>
          <a:graphicData uri="http://schemas.openxmlformats.org/drawingml/2006/table">
            <a:tbl>
              <a:tblPr firstRow="1" bandRow="1">
                <a:tableStyleId>{5C22544A-7EE6-4342-B048-85BDC9FD1C3A}</a:tableStyleId>
              </a:tblPr>
              <a:tblGrid>
                <a:gridCol w="609600"/>
                <a:gridCol w="609600"/>
              </a:tblGrid>
              <a:tr h="679771">
                <a:tc>
                  <a:txBody>
                    <a:bodyPr/>
                    <a:lstStyle/>
                    <a:p>
                      <a:endParaRPr lang="en-US" dirty="0"/>
                    </a:p>
                  </a:txBody>
                  <a:tcPr>
                    <a:noFill/>
                  </a:tcPr>
                </a:tc>
                <a:tc>
                  <a:txBody>
                    <a:bodyPr/>
                    <a:lstStyle/>
                    <a:p>
                      <a:endParaRPr lang="en-US" dirty="0"/>
                    </a:p>
                  </a:txBody>
                  <a:tcPr>
                    <a:noFill/>
                  </a:tcPr>
                </a:tc>
              </a:tr>
              <a:tr h="679771">
                <a:tc>
                  <a:txBody>
                    <a:bodyPr/>
                    <a:lstStyle/>
                    <a:p>
                      <a:endParaRPr lang="en-US" dirty="0"/>
                    </a:p>
                  </a:txBody>
                  <a:tcPr>
                    <a:noFill/>
                  </a:tcPr>
                </a:tc>
                <a:tc>
                  <a:txBody>
                    <a:bodyPr/>
                    <a:lstStyle/>
                    <a:p>
                      <a:endParaRPr lang="en-US" dirty="0"/>
                    </a:p>
                  </a:txBody>
                  <a:tcPr>
                    <a:noFill/>
                  </a:tcPr>
                </a:tc>
              </a:tr>
              <a:tr h="679771">
                <a:tc>
                  <a:txBody>
                    <a:bodyPr/>
                    <a:lstStyle/>
                    <a:p>
                      <a:endParaRPr lang="en-US" dirty="0"/>
                    </a:p>
                  </a:txBody>
                  <a:tcPr>
                    <a:noFill/>
                  </a:tcPr>
                </a:tc>
                <a:tc>
                  <a:txBody>
                    <a:bodyPr/>
                    <a:lstStyle/>
                    <a:p>
                      <a:endParaRPr lang="en-US" dirty="0"/>
                    </a:p>
                  </a:txBody>
                  <a:tcPr>
                    <a:noFill/>
                  </a:tcPr>
                </a:tc>
              </a:tr>
              <a:tr h="679771">
                <a:tc>
                  <a:txBody>
                    <a:bodyPr/>
                    <a:lstStyle/>
                    <a:p>
                      <a:endParaRPr lang="en-US" dirty="0"/>
                    </a:p>
                  </a:txBody>
                  <a:tcPr>
                    <a:noFill/>
                  </a:tcPr>
                </a:tc>
                <a:tc>
                  <a:txBody>
                    <a:bodyPr/>
                    <a:lstStyle/>
                    <a:p>
                      <a:endParaRPr lang="en-US" dirty="0"/>
                    </a:p>
                  </a:txBody>
                  <a:tcPr>
                    <a:noFill/>
                  </a:tcPr>
                </a:tc>
              </a:tr>
              <a:tr h="679771">
                <a:tc>
                  <a:txBody>
                    <a:bodyPr/>
                    <a:lstStyle/>
                    <a:p>
                      <a:endParaRPr lang="en-US" dirty="0"/>
                    </a:p>
                  </a:txBody>
                  <a:tcPr>
                    <a:noFill/>
                  </a:tcPr>
                </a:tc>
                <a:tc>
                  <a:txBody>
                    <a:bodyPr/>
                    <a:lstStyle/>
                    <a:p>
                      <a:endParaRPr lang="en-US" dirty="0"/>
                    </a:p>
                  </a:txBody>
                  <a:tcPr>
                    <a:noFill/>
                  </a:tcPr>
                </a:tc>
              </a:tr>
            </a:tbl>
          </a:graphicData>
        </a:graphic>
      </p:graphicFrame>
      <p:graphicFrame>
        <p:nvGraphicFramePr>
          <p:cNvPr id="11" name="Table 10"/>
          <p:cNvGraphicFramePr>
            <a:graphicFrameLocks noGrp="1"/>
          </p:cNvGraphicFramePr>
          <p:nvPr/>
        </p:nvGraphicFramePr>
        <p:xfrm>
          <a:off x="7610475" y="706438"/>
          <a:ext cx="1219200" cy="371475"/>
        </p:xfrm>
        <a:graphic>
          <a:graphicData uri="http://schemas.openxmlformats.org/drawingml/2006/table">
            <a:tbl>
              <a:tblPr firstRow="1" bandRow="1">
                <a:tableStyleId>{5C22544A-7EE6-4342-B048-85BDC9FD1C3A}</a:tableStyleId>
              </a:tblPr>
              <a:tblGrid>
                <a:gridCol w="609600"/>
                <a:gridCol w="609600"/>
              </a:tblGrid>
              <a:tr h="370840">
                <a:tc>
                  <a:txBody>
                    <a:bodyPr/>
                    <a:lstStyle/>
                    <a:p>
                      <a:pPr algn="ctr"/>
                      <a:r>
                        <a:rPr lang="en-US" dirty="0" smtClean="0"/>
                        <a:t>T</a:t>
                      </a:r>
                      <a:endParaRPr lang="en-US" dirty="0"/>
                    </a:p>
                  </a:txBody>
                  <a:tcPr>
                    <a:noFill/>
                  </a:tcPr>
                </a:tc>
                <a:tc>
                  <a:txBody>
                    <a:bodyPr/>
                    <a:lstStyle/>
                    <a:p>
                      <a:pPr algn="ctr"/>
                      <a:r>
                        <a:rPr lang="en-US" dirty="0" smtClean="0"/>
                        <a:t>F</a:t>
                      </a:r>
                      <a:endParaRPr lang="en-US" dirty="0"/>
                    </a:p>
                  </a:txBody>
                  <a:tcPr>
                    <a:noFill/>
                  </a:tcPr>
                </a:tc>
              </a:tr>
            </a:tbl>
          </a:graphicData>
        </a:graphic>
      </p:graphicFrame>
      <p:sp>
        <p:nvSpPr>
          <p:cNvPr id="18" name="Rectangle 17"/>
          <p:cNvSpPr/>
          <p:nvPr/>
        </p:nvSpPr>
        <p:spPr>
          <a:xfrm>
            <a:off x="8305800" y="1219200"/>
            <a:ext cx="404813" cy="523875"/>
          </a:xfrm>
          <a:prstGeom prst="rect">
            <a:avLst/>
          </a:prstGeom>
          <a:noFill/>
          <a:ln w="9525">
            <a:noFill/>
          </a:ln>
        </p:spPr>
        <p:txBody>
          <a:bodyPr wrap="none">
            <a:spAutoFit/>
          </a:bodyPr>
          <a:p>
            <a:pPr algn="ctr"/>
            <a:r>
              <a:rPr sz="2800" dirty="0">
                <a:solidFill>
                  <a:srgbClr val="FFFFFF"/>
                </a:solidFill>
                <a:latin typeface=".VnArial" panose="020B7200000000000000" pitchFamily="34" charset="0"/>
              </a:rPr>
              <a:t>F</a:t>
            </a:r>
            <a:endParaRPr sz="2800" dirty="0">
              <a:solidFill>
                <a:srgbClr val="FFFFFF"/>
              </a:solidFill>
              <a:latin typeface=".VnArial" panose="020B7200000000000000" pitchFamily="34" charset="0"/>
            </a:endParaRPr>
          </a:p>
        </p:txBody>
      </p:sp>
      <p:sp>
        <p:nvSpPr>
          <p:cNvPr id="19" name="Rectangle 18"/>
          <p:cNvSpPr/>
          <p:nvPr/>
        </p:nvSpPr>
        <p:spPr>
          <a:xfrm>
            <a:off x="8305800" y="1895475"/>
            <a:ext cx="404813" cy="522288"/>
          </a:xfrm>
          <a:prstGeom prst="rect">
            <a:avLst/>
          </a:prstGeom>
          <a:noFill/>
          <a:ln w="9525">
            <a:noFill/>
          </a:ln>
        </p:spPr>
        <p:txBody>
          <a:bodyPr wrap="none">
            <a:spAutoFit/>
          </a:bodyPr>
          <a:p>
            <a:pPr algn="ctr"/>
            <a:r>
              <a:rPr sz="2800" dirty="0">
                <a:solidFill>
                  <a:srgbClr val="FFFFFF"/>
                </a:solidFill>
                <a:latin typeface=".VnArial" panose="020B7200000000000000" pitchFamily="34" charset="0"/>
              </a:rPr>
              <a:t>F</a:t>
            </a:r>
            <a:endParaRPr sz="2800" dirty="0">
              <a:solidFill>
                <a:srgbClr val="FFFFFF"/>
              </a:solidFill>
              <a:latin typeface=".VnArial" panose="020B7200000000000000" pitchFamily="34" charset="0"/>
            </a:endParaRPr>
          </a:p>
        </p:txBody>
      </p:sp>
      <p:sp>
        <p:nvSpPr>
          <p:cNvPr id="20" name="Rectangle 19"/>
          <p:cNvSpPr/>
          <p:nvPr/>
        </p:nvSpPr>
        <p:spPr>
          <a:xfrm>
            <a:off x="8305800" y="2590800"/>
            <a:ext cx="404813" cy="523875"/>
          </a:xfrm>
          <a:prstGeom prst="rect">
            <a:avLst/>
          </a:prstGeom>
          <a:noFill/>
          <a:ln w="9525">
            <a:noFill/>
          </a:ln>
        </p:spPr>
        <p:txBody>
          <a:bodyPr wrap="none">
            <a:spAutoFit/>
          </a:bodyPr>
          <a:p>
            <a:pPr algn="ctr"/>
            <a:r>
              <a:rPr sz="2800" dirty="0">
                <a:solidFill>
                  <a:srgbClr val="FFFFFF"/>
                </a:solidFill>
                <a:latin typeface=".VnArial" panose="020B7200000000000000" pitchFamily="34" charset="0"/>
              </a:rPr>
              <a:t>F</a:t>
            </a:r>
            <a:endParaRPr sz="2800" dirty="0">
              <a:solidFill>
                <a:srgbClr val="FFFFFF"/>
              </a:solidFill>
              <a:latin typeface=".VnArial" panose="020B7200000000000000" pitchFamily="34" charset="0"/>
            </a:endParaRPr>
          </a:p>
        </p:txBody>
      </p:sp>
      <p:sp>
        <p:nvSpPr>
          <p:cNvPr id="21" name="Rectangle 20"/>
          <p:cNvSpPr/>
          <p:nvPr/>
        </p:nvSpPr>
        <p:spPr>
          <a:xfrm>
            <a:off x="7716838" y="3246438"/>
            <a:ext cx="403225" cy="523875"/>
          </a:xfrm>
          <a:prstGeom prst="rect">
            <a:avLst/>
          </a:prstGeom>
          <a:noFill/>
          <a:ln w="9525">
            <a:noFill/>
          </a:ln>
        </p:spPr>
        <p:txBody>
          <a:bodyPr wrap="none">
            <a:spAutoFit/>
          </a:bodyPr>
          <a:p>
            <a:pPr algn="ctr"/>
            <a:r>
              <a:rPr sz="2800" dirty="0">
                <a:solidFill>
                  <a:srgbClr val="FFFFFF"/>
                </a:solidFill>
                <a:latin typeface=".VnArial" panose="020B7200000000000000" pitchFamily="34" charset="0"/>
              </a:rPr>
              <a:t>T</a:t>
            </a:r>
            <a:endParaRPr sz="2800" dirty="0">
              <a:solidFill>
                <a:srgbClr val="FFFFFF"/>
              </a:solidFill>
              <a:latin typeface=".VnArial" panose="020B7200000000000000" pitchFamily="34" charset="0"/>
            </a:endParaRPr>
          </a:p>
        </p:txBody>
      </p:sp>
      <p:sp>
        <p:nvSpPr>
          <p:cNvPr id="22" name="Rectangle 21"/>
          <p:cNvSpPr/>
          <p:nvPr/>
        </p:nvSpPr>
        <p:spPr>
          <a:xfrm>
            <a:off x="7734300" y="3898900"/>
            <a:ext cx="404813" cy="522288"/>
          </a:xfrm>
          <a:prstGeom prst="rect">
            <a:avLst/>
          </a:prstGeom>
          <a:noFill/>
          <a:ln w="9525">
            <a:noFill/>
          </a:ln>
        </p:spPr>
        <p:txBody>
          <a:bodyPr wrap="none">
            <a:spAutoFit/>
          </a:bodyPr>
          <a:p>
            <a:pPr algn="ctr"/>
            <a:r>
              <a:rPr sz="2800" dirty="0">
                <a:solidFill>
                  <a:srgbClr val="FFFFFF"/>
                </a:solidFill>
                <a:latin typeface=".VnArial" panose="020B7200000000000000" pitchFamily="34" charset="0"/>
              </a:rPr>
              <a:t>T</a:t>
            </a:r>
            <a:endParaRPr sz="2800" dirty="0">
              <a:solidFill>
                <a:srgbClr val="FFFFFF"/>
              </a:solidFill>
              <a:latin typeface=".VnArial" panose="020B7200000000000000" pitchFamily="34" charset="0"/>
            </a:endParaRPr>
          </a:p>
        </p:txBody>
      </p:sp>
      <p:sp>
        <p:nvSpPr>
          <p:cNvPr id="17" name="TextBox 10"/>
          <p:cNvSpPr txBox="1"/>
          <p:nvPr/>
        </p:nvSpPr>
        <p:spPr>
          <a:xfrm>
            <a:off x="193675" y="2246313"/>
            <a:ext cx="6677025" cy="369887"/>
          </a:xfrm>
          <a:prstGeom prst="rect">
            <a:avLst/>
          </a:prstGeom>
          <a:noFill/>
          <a:ln w="9525">
            <a:noFill/>
          </a:ln>
        </p:spPr>
        <p:txBody>
          <a:bodyPr>
            <a:spAutoFit/>
          </a:bodyPr>
          <a:p>
            <a:r>
              <a:rPr dirty="0">
                <a:solidFill>
                  <a:schemeClr val="bg1"/>
                </a:solidFill>
                <a:latin typeface=".VnArial" panose="020B7200000000000000" pitchFamily="34" charset="0"/>
              </a:rPr>
              <a:t>    </a:t>
            </a:r>
            <a:r>
              <a:rPr dirty="0">
                <a:solidFill>
                  <a:srgbClr val="92D050"/>
                </a:solidFill>
                <a:latin typeface=".VnArial" panose="020B7200000000000000" pitchFamily="34" charset="0"/>
                <a:sym typeface="Wingdings" panose="05000000000000000000" pitchFamily="2" charset="2"/>
              </a:rPr>
              <a:t> There are 50 stores in the mall.</a:t>
            </a:r>
            <a:r>
              <a:rPr dirty="0">
                <a:solidFill>
                  <a:srgbClr val="92D050"/>
                </a:solidFill>
                <a:latin typeface=".VnArial" panose="020B7200000000000000" pitchFamily="34" charset="0"/>
              </a:rPr>
              <a:t> </a:t>
            </a:r>
            <a:endParaRPr sz="1700" dirty="0">
              <a:solidFill>
                <a:schemeClr val="bg1"/>
              </a:solidFill>
              <a:latin typeface=".VnArial" panose="020B7200000000000000" pitchFamily="34" charset="0"/>
            </a:endParaRPr>
          </a:p>
        </p:txBody>
      </p:sp>
      <p:sp>
        <p:nvSpPr>
          <p:cNvPr id="23" name="TextBox 10"/>
          <p:cNvSpPr txBox="1"/>
          <p:nvPr/>
        </p:nvSpPr>
        <p:spPr>
          <a:xfrm>
            <a:off x="165100" y="2908300"/>
            <a:ext cx="6677025" cy="369888"/>
          </a:xfrm>
          <a:prstGeom prst="rect">
            <a:avLst/>
          </a:prstGeom>
          <a:noFill/>
          <a:ln w="9525">
            <a:noFill/>
          </a:ln>
        </p:spPr>
        <p:txBody>
          <a:bodyPr>
            <a:spAutoFit/>
          </a:bodyPr>
          <a:p>
            <a:r>
              <a:rPr dirty="0">
                <a:solidFill>
                  <a:schemeClr val="bg1"/>
                </a:solidFill>
                <a:latin typeface=".VnArial" panose="020B7200000000000000" pitchFamily="34" charset="0"/>
              </a:rPr>
              <a:t>    </a:t>
            </a:r>
            <a:r>
              <a:rPr dirty="0">
                <a:solidFill>
                  <a:srgbClr val="92D050"/>
                </a:solidFill>
                <a:latin typeface=".VnArial" panose="020B7200000000000000" pitchFamily="34" charset="0"/>
                <a:sym typeface="Wingdings" panose="05000000000000000000" pitchFamily="2" charset="2"/>
              </a:rPr>
              <a:t></a:t>
            </a:r>
            <a:r>
              <a:rPr dirty="0">
                <a:solidFill>
                  <a:srgbClr val="92D050"/>
                </a:solidFill>
                <a:latin typeface=".VnArial" panose="020B7200000000000000" pitchFamily="34" charset="0"/>
              </a:rPr>
              <a:t> Not every is pleased about the new mall.</a:t>
            </a:r>
            <a:endParaRPr sz="1700" dirty="0">
              <a:solidFill>
                <a:schemeClr val="bg1"/>
              </a:solidFill>
              <a:latin typeface=".VnArial" panose="020B7200000000000000"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blinds(horizontal)">
                                      <p:cBhvr>
                                        <p:cTn id="12" dur="500"/>
                                        <p:tgtEl>
                                          <p:spTgt spid="7176"/>
                                        </p:tgtEl>
                                      </p:cBhvr>
                                    </p:animEffect>
                                  </p:childTnLst>
                                  <p:subTnLst>
                                    <p:audio>
                                      <p:cMediaNode>
                                        <p:cTn display="0" masterRel="sameClick">
                                          <p:stCondLst>
                                            <p:cond evt="begin" delay="0">
                                              <p:tn val="10"/>
                                            </p:cond>
                                          </p:stCondLst>
                                          <p:endCondLst>
                                            <p:cond evt="onStopAudio" delay="0">
                                              <p:tgtEl>
                                                <p:sldTgt/>
                                              </p:tgtEl>
                                            </p:cond>
                                          </p:endCondLst>
                                        </p:cTn>
                                        <p:tgtEl>
                                          <p:sndTgt r:embed="rId1" name="chimes.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1" name="chimes.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1" name="chimes.wav"/>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1" name="chimes.wav"/>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1" name="chimes.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subTnLst>
                                    <p:audio>
                                      <p:cMediaNode>
                                        <p:cTn display="0" masterRel="sameClick">
                                          <p:stCondLst>
                                            <p:cond evt="begin" delay="0">
                                              <p:tn val="35"/>
                                            </p:cond>
                                          </p:stCondLst>
                                          <p:endCondLst>
                                            <p:cond evt="onStopAudio" delay="0">
                                              <p:tgtEl>
                                                <p:sldTgt/>
                                              </p:tgtEl>
                                            </p:cond>
                                          </p:endCondLst>
                                        </p:cTn>
                                        <p:tgtEl>
                                          <p:sndTgt r:embed="rId1" name="chimes.wav"/>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subTnLst>
                                    <p:audio>
                                      <p:cMediaNode>
                                        <p:cTn display="0" masterRel="sameClick">
                                          <p:stCondLst>
                                            <p:cond evt="begin" delay="0">
                                              <p:tn val="40"/>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18" grpId="0"/>
      <p:bldP spid="19" grpId="0"/>
      <p:bldP spid="20" grpId="0"/>
      <p:bldP spid="21" grpId="0"/>
      <p:bldP spid="22" grpId="0"/>
      <p:bldP spid="1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1"/>
          <p:cNvSpPr txBox="1"/>
          <p:nvPr/>
        </p:nvSpPr>
        <p:spPr>
          <a:xfrm>
            <a:off x="685800" y="381000"/>
            <a:ext cx="7543800" cy="369888"/>
          </a:xfrm>
          <a:prstGeom prst="rect">
            <a:avLst/>
          </a:prstGeom>
          <a:noFill/>
          <a:ln w="9525">
            <a:noFill/>
          </a:ln>
        </p:spPr>
        <p:txBody>
          <a:bodyPr>
            <a:spAutoFit/>
          </a:bodyPr>
          <a:p>
            <a:r>
              <a:rPr dirty="0">
                <a:solidFill>
                  <a:schemeClr val="bg1"/>
                </a:solidFill>
                <a:latin typeface=".VnArial" panose="020B7200000000000000" pitchFamily="34" charset="0"/>
              </a:rPr>
              <a:t>2. Answer the following questions</a:t>
            </a:r>
            <a:endParaRPr dirty="0">
              <a:solidFill>
                <a:schemeClr val="bg1"/>
              </a:solidFill>
              <a:latin typeface=".VnArial" panose="020B7200000000000000" pitchFamily="34" charset="0"/>
            </a:endParaRPr>
          </a:p>
        </p:txBody>
      </p:sp>
      <p:sp>
        <p:nvSpPr>
          <p:cNvPr id="10243" name="TextBox 2"/>
          <p:cNvSpPr txBox="1"/>
          <p:nvPr/>
        </p:nvSpPr>
        <p:spPr>
          <a:xfrm>
            <a:off x="685800" y="914400"/>
            <a:ext cx="5791200" cy="369888"/>
          </a:xfrm>
          <a:prstGeom prst="rect">
            <a:avLst/>
          </a:prstGeom>
          <a:noFill/>
          <a:ln w="9525">
            <a:noFill/>
          </a:ln>
        </p:spPr>
        <p:txBody>
          <a:bodyPr>
            <a:spAutoFit/>
          </a:bodyPr>
          <a:p>
            <a:r>
              <a:rPr dirty="0">
                <a:solidFill>
                  <a:schemeClr val="bg1"/>
                </a:solidFill>
                <a:latin typeface=".VnArial" panose="020B7200000000000000" pitchFamily="34" charset="0"/>
              </a:rPr>
              <a:t>a) What is special about the new shopping mall? </a:t>
            </a:r>
            <a:endParaRPr dirty="0">
              <a:solidFill>
                <a:schemeClr val="bg1"/>
              </a:solidFill>
              <a:latin typeface=".VnArial" panose="020B7200000000000000" pitchFamily="34" charset="0"/>
            </a:endParaRPr>
          </a:p>
        </p:txBody>
      </p:sp>
      <p:sp>
        <p:nvSpPr>
          <p:cNvPr id="10244" name="TextBox 3"/>
          <p:cNvSpPr txBox="1"/>
          <p:nvPr/>
        </p:nvSpPr>
        <p:spPr>
          <a:xfrm>
            <a:off x="696913" y="1720850"/>
            <a:ext cx="6477000" cy="369888"/>
          </a:xfrm>
          <a:prstGeom prst="rect">
            <a:avLst/>
          </a:prstGeom>
          <a:noFill/>
          <a:ln w="9525">
            <a:noFill/>
          </a:ln>
        </p:spPr>
        <p:txBody>
          <a:bodyPr>
            <a:spAutoFit/>
          </a:bodyPr>
          <a:p>
            <a:r>
              <a:rPr dirty="0">
                <a:solidFill>
                  <a:schemeClr val="bg1"/>
                </a:solidFill>
                <a:latin typeface=".VnArial" panose="020B7200000000000000" pitchFamily="34" charset="0"/>
              </a:rPr>
              <a:t>b) What facilities are available in the shopping mall? </a:t>
            </a:r>
            <a:endParaRPr dirty="0">
              <a:solidFill>
                <a:schemeClr val="bg1"/>
              </a:solidFill>
              <a:latin typeface=".VnArial" panose="020B7200000000000000" pitchFamily="34" charset="0"/>
            </a:endParaRPr>
          </a:p>
        </p:txBody>
      </p:sp>
      <p:sp>
        <p:nvSpPr>
          <p:cNvPr id="10245" name="TextBox 4"/>
          <p:cNvSpPr txBox="1"/>
          <p:nvPr/>
        </p:nvSpPr>
        <p:spPr>
          <a:xfrm>
            <a:off x="685800" y="2700338"/>
            <a:ext cx="7543800" cy="369887"/>
          </a:xfrm>
          <a:prstGeom prst="rect">
            <a:avLst/>
          </a:prstGeom>
          <a:noFill/>
          <a:ln w="9525">
            <a:noFill/>
          </a:ln>
        </p:spPr>
        <p:txBody>
          <a:bodyPr>
            <a:spAutoFit/>
          </a:bodyPr>
          <a:p>
            <a:r>
              <a:rPr dirty="0">
                <a:solidFill>
                  <a:schemeClr val="bg1"/>
                </a:solidFill>
                <a:latin typeface=".VnArial" panose="020B7200000000000000" pitchFamily="34" charset="0"/>
              </a:rPr>
              <a:t>c) What do the small store owners think about the shopping mall? </a:t>
            </a:r>
            <a:endParaRPr dirty="0">
              <a:solidFill>
                <a:schemeClr val="bg1"/>
              </a:solidFill>
              <a:latin typeface=".VnArial" panose="020B7200000000000000" pitchFamily="34" charset="0"/>
            </a:endParaRPr>
          </a:p>
        </p:txBody>
      </p:sp>
      <p:sp>
        <p:nvSpPr>
          <p:cNvPr id="10246" name="TextBox 5"/>
          <p:cNvSpPr txBox="1"/>
          <p:nvPr/>
        </p:nvSpPr>
        <p:spPr>
          <a:xfrm>
            <a:off x="728663" y="3505200"/>
            <a:ext cx="7543800" cy="369888"/>
          </a:xfrm>
          <a:prstGeom prst="rect">
            <a:avLst/>
          </a:prstGeom>
          <a:noFill/>
          <a:ln w="9525">
            <a:noFill/>
          </a:ln>
        </p:spPr>
        <p:txBody>
          <a:bodyPr>
            <a:spAutoFit/>
          </a:bodyPr>
          <a:p>
            <a:r>
              <a:rPr dirty="0">
                <a:solidFill>
                  <a:schemeClr val="bg1"/>
                </a:solidFill>
                <a:latin typeface=".VnArial" panose="020B7200000000000000" pitchFamily="34" charset="0"/>
              </a:rPr>
              <a:t>d) What kinds of goods will the stores in the mall offer? </a:t>
            </a:r>
            <a:endParaRPr dirty="0">
              <a:solidFill>
                <a:schemeClr val="bg1"/>
              </a:solidFill>
              <a:latin typeface=".VnArial" panose="020B7200000000000000" pitchFamily="34" charset="0"/>
            </a:endParaRPr>
          </a:p>
        </p:txBody>
      </p:sp>
      <p:sp>
        <p:nvSpPr>
          <p:cNvPr id="15367" name="TextBox 6"/>
          <p:cNvSpPr txBox="1"/>
          <p:nvPr/>
        </p:nvSpPr>
        <p:spPr>
          <a:xfrm>
            <a:off x="685800" y="1328738"/>
            <a:ext cx="8229600" cy="368300"/>
          </a:xfrm>
          <a:prstGeom prst="rect">
            <a:avLst/>
          </a:prstGeom>
          <a:noFill/>
          <a:ln w="9525">
            <a:noFill/>
          </a:ln>
        </p:spPr>
        <p:txBody>
          <a:bodyPr>
            <a:spAutoFit/>
          </a:bodyPr>
          <a:p>
            <a:r>
              <a:rPr dirty="0">
                <a:solidFill>
                  <a:schemeClr val="bg1"/>
                </a:solidFill>
                <a:latin typeface=".VnArial" panose="020B7200000000000000" pitchFamily="34" charset="0"/>
              </a:rPr>
              <a:t> </a:t>
            </a:r>
            <a:r>
              <a:rPr dirty="0">
                <a:solidFill>
                  <a:srgbClr val="FFFF00"/>
                </a:solidFill>
                <a:latin typeface=".VnArial" panose="020B7200000000000000" pitchFamily="34" charset="0"/>
                <a:sym typeface="Wingdings" panose="05000000000000000000" pitchFamily="2" charset="2"/>
              </a:rPr>
              <a:t> </a:t>
            </a:r>
            <a:r>
              <a:rPr dirty="0">
                <a:solidFill>
                  <a:srgbClr val="FFFF00"/>
                </a:solidFill>
                <a:latin typeface=".VnArial" panose="020B7200000000000000" pitchFamily="34" charset="0"/>
              </a:rPr>
              <a:t>All the shops are under one roof and customers will shop in comfort. </a:t>
            </a:r>
            <a:endParaRPr dirty="0">
              <a:solidFill>
                <a:srgbClr val="FFFF00"/>
              </a:solidFill>
              <a:latin typeface=".VnArial" panose="020B7200000000000000" pitchFamily="34" charset="0"/>
            </a:endParaRPr>
          </a:p>
        </p:txBody>
      </p:sp>
      <p:sp>
        <p:nvSpPr>
          <p:cNvPr id="8" name="TextBox 7"/>
          <p:cNvSpPr txBox="1"/>
          <p:nvPr/>
        </p:nvSpPr>
        <p:spPr>
          <a:xfrm>
            <a:off x="652463" y="2100263"/>
            <a:ext cx="7958138" cy="647700"/>
          </a:xfrm>
          <a:prstGeom prst="rect">
            <a:avLst/>
          </a:prstGeom>
          <a:noFill/>
        </p:spPr>
        <p:txBody>
          <a:bodyPr>
            <a:spAutoFit/>
          </a:bodyPr>
          <a:lstStyle/>
          <a:p>
            <a:pPr marR="0" defTabSz="914400">
              <a:buClrTx/>
              <a:buSzTx/>
              <a:buFontTx/>
              <a:buNone/>
              <a:defRPr/>
            </a:pPr>
            <a:r>
              <a:rPr kumimoji="0" lang="en-US" kern="1200" cap="none" spc="0" normalizeH="0" baseline="0" noProof="0" dirty="0">
                <a:solidFill>
                  <a:schemeClr val="bg1"/>
                </a:solidFill>
                <a:latin typeface=".VnArial" panose="020B7200000000000000" pitchFamily="34" charset="0"/>
                <a:ea typeface="+mn-ea"/>
                <a:cs typeface="+mn-cs"/>
              </a:rPr>
              <a:t> </a:t>
            </a:r>
            <a:r>
              <a:rPr kumimoji="0" lang="en-US" kern="1200" cap="none" spc="0" normalizeH="0" baseline="0" noProof="0" dirty="0">
                <a:solidFill>
                  <a:srgbClr val="FFFF00"/>
                </a:solidFill>
                <a:latin typeface=".VnArial" panose="020B7200000000000000" pitchFamily="34" charset="0"/>
                <a:ea typeface="+mn-ea"/>
                <a:cs typeface="+mn-cs"/>
                <a:sym typeface="Wingdings" panose="05000000000000000000" pitchFamily="2" charset="2"/>
              </a:rPr>
              <a:t> </a:t>
            </a:r>
            <a:r>
              <a:rPr kumimoji="0" lang="en-US" kern="1200" cap="none" spc="0" normalizeH="0" baseline="0" noProof="0" dirty="0">
                <a:solidFill>
                  <a:srgbClr val="FFFF00"/>
                </a:solidFill>
                <a:latin typeface=".VnArial" panose="020B7200000000000000" pitchFamily="34" charset="0"/>
                <a:ea typeface="+mn-ea"/>
                <a:cs typeface="+mn-cs"/>
              </a:rPr>
              <a:t>There are 50 air conditioned specialty stores, 4 movie theaters, </a:t>
            </a:r>
            <a:endParaRPr kumimoji="0" lang="en-US" kern="1200" cap="none" spc="0" normalizeH="0" baseline="0" noProof="0" dirty="0">
              <a:solidFill>
                <a:srgbClr val="FFFF00"/>
              </a:solidFill>
              <a:latin typeface=".VnArial" panose="020B7200000000000000" pitchFamily="34" charset="0"/>
              <a:ea typeface="+mn-ea"/>
              <a:cs typeface="+mn-cs"/>
            </a:endParaRPr>
          </a:p>
          <a:p>
            <a:pPr marL="347980" marR="0" indent="-65405" defTabSz="914400">
              <a:buClrTx/>
              <a:buSzTx/>
              <a:buFontTx/>
              <a:buNone/>
              <a:defRPr/>
            </a:pPr>
            <a:r>
              <a:rPr kumimoji="0" lang="en-US" kern="1200" cap="none" spc="0" normalizeH="0" baseline="0" noProof="0" dirty="0">
                <a:solidFill>
                  <a:srgbClr val="FFFF00"/>
                </a:solidFill>
                <a:latin typeface=".VnArial" panose="020B7200000000000000" pitchFamily="34" charset="0"/>
                <a:ea typeface="+mn-ea"/>
                <a:cs typeface="+mn-cs"/>
              </a:rPr>
              <a:t>10 restaurants and a children’s play area. </a:t>
            </a:r>
            <a:endParaRPr kumimoji="0" lang="en-US" kern="1200" cap="none" spc="0" normalizeH="0" baseline="0" noProof="0" dirty="0">
              <a:solidFill>
                <a:srgbClr val="FFFF00"/>
              </a:solidFill>
              <a:latin typeface=".VnArial" panose="020B7200000000000000" pitchFamily="34" charset="0"/>
              <a:ea typeface="+mn-ea"/>
              <a:cs typeface="+mn-cs"/>
            </a:endParaRPr>
          </a:p>
        </p:txBody>
      </p:sp>
      <p:sp>
        <p:nvSpPr>
          <p:cNvPr id="15369" name="TextBox 8"/>
          <p:cNvSpPr txBox="1"/>
          <p:nvPr/>
        </p:nvSpPr>
        <p:spPr>
          <a:xfrm>
            <a:off x="663575" y="3090863"/>
            <a:ext cx="8229600" cy="369887"/>
          </a:xfrm>
          <a:prstGeom prst="rect">
            <a:avLst/>
          </a:prstGeom>
          <a:noFill/>
          <a:ln w="9525">
            <a:noFill/>
          </a:ln>
        </p:spPr>
        <p:txBody>
          <a:bodyPr>
            <a:spAutoFit/>
          </a:bodyPr>
          <a:p>
            <a:r>
              <a:rPr dirty="0">
                <a:solidFill>
                  <a:schemeClr val="bg1"/>
                </a:solidFill>
                <a:latin typeface=".VnArial" panose="020B7200000000000000" pitchFamily="34" charset="0"/>
              </a:rPr>
              <a:t> </a:t>
            </a:r>
            <a:r>
              <a:rPr dirty="0">
                <a:solidFill>
                  <a:srgbClr val="FFFF00"/>
                </a:solidFill>
                <a:latin typeface=".VnArial" panose="020B7200000000000000" pitchFamily="34" charset="0"/>
                <a:sym typeface="Wingdings" panose="05000000000000000000" pitchFamily="2" charset="2"/>
              </a:rPr>
              <a:t> </a:t>
            </a:r>
            <a:r>
              <a:rPr dirty="0">
                <a:solidFill>
                  <a:srgbClr val="FFFF00"/>
                </a:solidFill>
                <a:latin typeface=".VnArial" panose="020B7200000000000000" pitchFamily="34" charset="0"/>
              </a:rPr>
              <a:t>They think the mall will take their business.</a:t>
            </a:r>
            <a:endParaRPr dirty="0">
              <a:solidFill>
                <a:srgbClr val="FFFF00"/>
              </a:solidFill>
              <a:latin typeface=".VnArial" panose="020B7200000000000000" pitchFamily="34" charset="0"/>
            </a:endParaRPr>
          </a:p>
        </p:txBody>
      </p:sp>
      <p:sp>
        <p:nvSpPr>
          <p:cNvPr id="15370" name="TextBox 9"/>
          <p:cNvSpPr txBox="1"/>
          <p:nvPr/>
        </p:nvSpPr>
        <p:spPr>
          <a:xfrm>
            <a:off x="685800" y="3929063"/>
            <a:ext cx="8229600" cy="369887"/>
          </a:xfrm>
          <a:prstGeom prst="rect">
            <a:avLst/>
          </a:prstGeom>
          <a:noFill/>
          <a:ln w="9525">
            <a:noFill/>
          </a:ln>
        </p:spPr>
        <p:txBody>
          <a:bodyPr>
            <a:spAutoFit/>
          </a:bodyPr>
          <a:p>
            <a:r>
              <a:rPr dirty="0">
                <a:solidFill>
                  <a:schemeClr val="bg1"/>
                </a:solidFill>
                <a:latin typeface=".VnArial" panose="020B7200000000000000" pitchFamily="34" charset="0"/>
              </a:rPr>
              <a:t> </a:t>
            </a:r>
            <a:r>
              <a:rPr dirty="0">
                <a:solidFill>
                  <a:srgbClr val="FFFF00"/>
                </a:solidFill>
                <a:latin typeface=".VnArial" panose="020B7200000000000000" pitchFamily="34" charset="0"/>
                <a:sym typeface="Wingdings" panose="05000000000000000000" pitchFamily="2" charset="2"/>
              </a:rPr>
              <a:t> They will offer a wider selection of products. </a:t>
            </a:r>
            <a:endParaRPr dirty="0">
              <a:solidFill>
                <a:srgbClr val="FFFF00"/>
              </a:solidFill>
              <a:latin typeface=".VnArial"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linds(horizontal)">
                                      <p:cBhvr>
                                        <p:cTn id="7" dur="5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blinds(horizontal)">
                                      <p:cBhvr>
                                        <p:cTn id="17" dur="500"/>
                                        <p:tgtEl>
                                          <p:spTgt spid="153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blinds(horizontal)">
                                      <p:cBhvr>
                                        <p:cTn id="22"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8" grpId="0"/>
      <p:bldP spid="15369" grpId="0"/>
      <p:bldP spid="1537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rial"/>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VnArial"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VnArial"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4336</Words>
  <Application>WPS Presentation</Application>
  <PresentationFormat>On-screen Show (4:3)</PresentationFormat>
  <Paragraphs>203</Paragraphs>
  <Slides>16</Slides>
  <Notes>1</Notes>
  <HiddenSlides>0</HiddenSlides>
  <MMClips>7</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SimSun</vt:lpstr>
      <vt:lpstr>Wingdings</vt:lpstr>
      <vt:lpstr>.VnArial</vt:lpstr>
      <vt:lpstr>Calibri</vt:lpstr>
      <vt:lpstr>.VnTime</vt:lpstr>
      <vt:lpstr>.VnAristote</vt:lpstr>
      <vt:lpstr>Garamond</vt:lpstr>
      <vt:lpstr>Times New Roman</vt:lpstr>
      <vt:lpstr>.VnHelvetInsH</vt:lpstr>
      <vt:lpstr>Tahoma</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163</cp:revision>
  <dcterms:created xsi:type="dcterms:W3CDTF">2007-12-01T12:47:03Z</dcterms:created>
  <dcterms:modified xsi:type="dcterms:W3CDTF">2021-12-09T16:35:56Z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C080371FE2DD474A97F1498170532F30</vt:lpwstr>
  </property>
  <property fmtid="{D5CDD505-2E9C-101B-9397-08002B2CF9AE}" pid="3" name="KSOProductBuildVer">
    <vt:lpwstr>1033-11.2.0.10382</vt:lpwstr>
  </property>
</Properties>
</file>